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1"/>
  </p:notesMasterIdLst>
  <p:sldIdLst>
    <p:sldId id="256" r:id="rId2"/>
    <p:sldId id="258" r:id="rId3"/>
    <p:sldId id="257" r:id="rId4"/>
    <p:sldId id="259" r:id="rId5"/>
    <p:sldId id="260" r:id="rId6"/>
    <p:sldId id="261" r:id="rId7"/>
    <p:sldId id="262" r:id="rId8"/>
    <p:sldId id="263" r:id="rId9"/>
    <p:sldId id="267" r:id="rId10"/>
    <p:sldId id="299" r:id="rId11"/>
    <p:sldId id="300" r:id="rId12"/>
    <p:sldId id="301" r:id="rId13"/>
    <p:sldId id="277" r:id="rId14"/>
    <p:sldId id="284" r:id="rId15"/>
    <p:sldId id="286" r:id="rId16"/>
    <p:sldId id="287" r:id="rId17"/>
    <p:sldId id="311" r:id="rId18"/>
    <p:sldId id="315" r:id="rId19"/>
    <p:sldId id="312" r:id="rId20"/>
    <p:sldId id="316" r:id="rId21"/>
    <p:sldId id="283" r:id="rId22"/>
    <p:sldId id="289" r:id="rId23"/>
    <p:sldId id="294" r:id="rId24"/>
    <p:sldId id="290" r:id="rId25"/>
    <p:sldId id="295" r:id="rId26"/>
    <p:sldId id="291" r:id="rId27"/>
    <p:sldId id="268" r:id="rId28"/>
    <p:sldId id="266" r:id="rId29"/>
    <p:sldId id="274" r:id="rId30"/>
    <p:sldId id="275" r:id="rId31"/>
    <p:sldId id="265" r:id="rId32"/>
    <p:sldId id="278" r:id="rId33"/>
    <p:sldId id="310" r:id="rId34"/>
    <p:sldId id="279" r:id="rId35"/>
    <p:sldId id="280" r:id="rId36"/>
    <p:sldId id="322" r:id="rId37"/>
    <p:sldId id="292" r:id="rId38"/>
    <p:sldId id="269" r:id="rId39"/>
    <p:sldId id="271" r:id="rId40"/>
    <p:sldId id="270" r:id="rId41"/>
    <p:sldId id="272" r:id="rId42"/>
    <p:sldId id="288" r:id="rId43"/>
    <p:sldId id="298" r:id="rId44"/>
    <p:sldId id="281" r:id="rId45"/>
    <p:sldId id="282" r:id="rId46"/>
    <p:sldId id="321" r:id="rId47"/>
    <p:sldId id="317" r:id="rId48"/>
    <p:sldId id="320" r:id="rId49"/>
    <p:sldId id="319" r:id="rId50"/>
    <p:sldId id="318" r:id="rId51"/>
    <p:sldId id="325" r:id="rId52"/>
    <p:sldId id="327" r:id="rId53"/>
    <p:sldId id="323" r:id="rId54"/>
    <p:sldId id="324" r:id="rId55"/>
    <p:sldId id="328" r:id="rId56"/>
    <p:sldId id="326" r:id="rId57"/>
    <p:sldId id="329" r:id="rId58"/>
    <p:sldId id="330" r:id="rId59"/>
    <p:sldId id="331" r:id="rId60"/>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87" autoAdjust="0"/>
    <p:restoredTop sz="94713" autoAdjust="0"/>
  </p:normalViewPr>
  <p:slideViewPr>
    <p:cSldViewPr>
      <p:cViewPr>
        <p:scale>
          <a:sx n="100" d="100"/>
          <a:sy n="100" d="100"/>
        </p:scale>
        <p:origin x="-3432" y="-8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presProps" Target="presProps.xml"/><Relationship Id="rId64" Type="http://schemas.openxmlformats.org/officeDocument/2006/relationships/viewProps" Target="viewProps.xml"/><Relationship Id="rId65" Type="http://schemas.openxmlformats.org/officeDocument/2006/relationships/theme" Target="theme/theme1.xml"/><Relationship Id="rId66"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notesMaster" Target="notesMasters/notesMaster1.xml"/><Relationship Id="rId62"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dirty="0"/>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8D7C82-F755-4398-AC20-7EA12D888793}" type="datetimeFigureOut">
              <a:rPr lang="sv-SE" smtClean="0"/>
              <a:pPr/>
              <a:t>15-04-21</a:t>
            </a:fld>
            <a:endParaRPr lang="sv-SE" dirty="0"/>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dirty="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dirty="0"/>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7AF451-C9A7-44D2-A6FE-9382AFEE1FD6}" type="slidenum">
              <a:rPr lang="sv-SE" smtClean="0"/>
              <a:pPr/>
              <a:t>‹Nr.›</a:t>
            </a:fld>
            <a:endParaRPr lang="sv-SE" dirty="0"/>
          </a:p>
        </p:txBody>
      </p:sp>
    </p:spTree>
    <p:extLst>
      <p:ext uri="{BB962C8B-B14F-4D97-AF65-F5344CB8AC3E}">
        <p14:creationId xmlns:p14="http://schemas.microsoft.com/office/powerpoint/2010/main" val="3572347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a:p>
        </p:txBody>
      </p:sp>
      <p:sp>
        <p:nvSpPr>
          <p:cNvPr id="4" name="Platshållare för bildnummer 3"/>
          <p:cNvSpPr>
            <a:spLocks noGrp="1"/>
          </p:cNvSpPr>
          <p:nvPr>
            <p:ph type="sldNum" sz="quarter" idx="10"/>
          </p:nvPr>
        </p:nvSpPr>
        <p:spPr/>
        <p:txBody>
          <a:bodyPr/>
          <a:lstStyle/>
          <a:p>
            <a:fld id="{907AF451-C9A7-44D2-A6FE-9382AFEE1FD6}" type="slidenum">
              <a:rPr lang="sv-SE" smtClean="0"/>
              <a:pPr/>
              <a:t>1</a:t>
            </a:fld>
            <a:endParaRPr lang="sv-SE"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Föreläsare</a:t>
            </a:r>
            <a:r>
              <a:rPr lang="sv-SE" baseline="0" dirty="0" smtClean="0"/>
              <a:t>presentation </a:t>
            </a:r>
            <a:endParaRPr lang="sv-SE" dirty="0"/>
          </a:p>
        </p:txBody>
      </p:sp>
    </p:spTree>
    <p:extLst>
      <p:ext uri="{BB962C8B-B14F-4D97-AF65-F5344CB8AC3E}">
        <p14:creationId xmlns:p14="http://schemas.microsoft.com/office/powerpoint/2010/main" val="27602196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Arial" charset="0"/>
              </a:defRPr>
            </a:lvl1pPr>
            <a:lvl2pPr marL="742950" indent="-285750" algn="l" eaLnBrk="0" hangingPunct="0">
              <a:spcBef>
                <a:spcPct val="30000"/>
              </a:spcBef>
              <a:defRPr sz="1200">
                <a:solidFill>
                  <a:schemeClr val="tx1"/>
                </a:solidFill>
                <a:latin typeface="Arial" charset="0"/>
              </a:defRPr>
            </a:lvl2pPr>
            <a:lvl3pPr marL="1143000" indent="-228600" algn="l" eaLnBrk="0" hangingPunct="0">
              <a:spcBef>
                <a:spcPct val="30000"/>
              </a:spcBef>
              <a:defRPr sz="1200">
                <a:solidFill>
                  <a:schemeClr val="tx1"/>
                </a:solidFill>
                <a:latin typeface="Arial" charset="0"/>
              </a:defRPr>
            </a:lvl3pPr>
            <a:lvl4pPr marL="1600200" indent="-228600" algn="l" eaLnBrk="0" hangingPunct="0">
              <a:spcBef>
                <a:spcPct val="30000"/>
              </a:spcBef>
              <a:defRPr sz="1200">
                <a:solidFill>
                  <a:schemeClr val="tx1"/>
                </a:solidFill>
                <a:latin typeface="Arial" charset="0"/>
              </a:defRPr>
            </a:lvl4pPr>
            <a:lvl5pPr marL="2057400" indent="-228600" algn="l"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2BA49010-0809-4616-A319-9E6DE64268A2}" type="slidenum">
              <a:rPr lang="sv-SE" altLang="sv-SE" smtClean="0"/>
              <a:pPr algn="r" eaLnBrk="1" hangingPunct="1">
                <a:spcBef>
                  <a:spcPct val="0"/>
                </a:spcBef>
              </a:pPr>
              <a:t>39</a:t>
            </a:fld>
            <a:endParaRPr lang="sv-SE" altLang="sv-SE"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sv-SE" altLang="sv-SE" dirty="0" smtClean="0"/>
              <a:t>Vad händer om nytt beslut/ansökan vid pågående verkställighet och sedan om nytt avgörande ändrar det tidigare. Faller det första och till följd därav verkställighet?</a:t>
            </a:r>
          </a:p>
        </p:txBody>
      </p:sp>
    </p:spTree>
    <p:extLst>
      <p:ext uri="{BB962C8B-B14F-4D97-AF65-F5344CB8AC3E}">
        <p14:creationId xmlns:p14="http://schemas.microsoft.com/office/powerpoint/2010/main" val="430008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normAutofit/>
          </a:bodyPr>
          <a:lstStyle/>
          <a:p>
            <a:endParaRPr lang="sv-SE" dirty="0"/>
          </a:p>
        </p:txBody>
      </p:sp>
      <p:sp>
        <p:nvSpPr>
          <p:cNvPr id="4" name="Platshållare för bildnummer 3"/>
          <p:cNvSpPr>
            <a:spLocks noGrp="1"/>
          </p:cNvSpPr>
          <p:nvPr>
            <p:ph type="sldNum" sz="quarter" idx="10"/>
          </p:nvPr>
        </p:nvSpPr>
        <p:spPr/>
        <p:txBody>
          <a:bodyPr/>
          <a:lstStyle/>
          <a:p>
            <a:fld id="{907AF451-C9A7-44D2-A6FE-9382AFEE1FD6}" type="slidenum">
              <a:rPr lang="sv-SE" smtClean="0"/>
              <a:pPr/>
              <a:t>50</a:t>
            </a:fld>
            <a:endParaRPr lang="sv-S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0" name="Rätvinklig triangel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ubrik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sv-SE" smtClean="0"/>
              <a:t>Klicka här för att ändra format</a:t>
            </a:r>
            <a:endParaRPr kumimoji="0" lang="en-US"/>
          </a:p>
        </p:txBody>
      </p:sp>
      <p:sp>
        <p:nvSpPr>
          <p:cNvPr id="17" name="Underrubrik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sv-SE" smtClean="0"/>
              <a:t>Klicka här för att ändra format på underrubrik i bakgrunden</a:t>
            </a:r>
            <a:endParaRPr kumimoji="0" lang="en-US"/>
          </a:p>
        </p:txBody>
      </p:sp>
      <p:grpSp>
        <p:nvGrpSpPr>
          <p:cNvPr id="2" name="Grupp 1"/>
          <p:cNvGrpSpPr/>
          <p:nvPr/>
        </p:nvGrpSpPr>
        <p:grpSpPr>
          <a:xfrm>
            <a:off x="-3765" y="4953000"/>
            <a:ext cx="9147765" cy="1912088"/>
            <a:chOff x="-3765" y="4832896"/>
            <a:chExt cx="9147765" cy="2032192"/>
          </a:xfrm>
        </p:grpSpPr>
        <p:sp>
          <p:nvSpPr>
            <p:cNvPr id="7" name="Frihandsfigur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ihandsfigur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ihandsfigur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Rak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Platshållare för datum 29"/>
          <p:cNvSpPr>
            <a:spLocks noGrp="1"/>
          </p:cNvSpPr>
          <p:nvPr>
            <p:ph type="dt" sz="half" idx="10"/>
          </p:nvPr>
        </p:nvSpPr>
        <p:spPr/>
        <p:txBody>
          <a:bodyPr/>
          <a:lstStyle>
            <a:lvl1pPr>
              <a:defRPr>
                <a:solidFill>
                  <a:srgbClr val="FFFFFF"/>
                </a:solidFill>
              </a:defRPr>
            </a:lvl1pPr>
            <a:extLst/>
          </a:lstStyle>
          <a:p>
            <a:r>
              <a:rPr lang="sv-SE" smtClean="0"/>
              <a:t>2015-04-01</a:t>
            </a:r>
            <a:endParaRPr lang="sv-SE" dirty="0"/>
          </a:p>
        </p:txBody>
      </p:sp>
      <p:sp>
        <p:nvSpPr>
          <p:cNvPr id="19" name="Platshållare för sidfot 18"/>
          <p:cNvSpPr>
            <a:spLocks noGrp="1"/>
          </p:cNvSpPr>
          <p:nvPr>
            <p:ph type="ftr" sz="quarter" idx="11"/>
          </p:nvPr>
        </p:nvSpPr>
        <p:spPr/>
        <p:txBody>
          <a:bodyPr/>
          <a:lstStyle>
            <a:lvl1pPr>
              <a:defRPr>
                <a:solidFill>
                  <a:schemeClr val="accent1">
                    <a:tint val="20000"/>
                  </a:schemeClr>
                </a:solidFill>
              </a:defRPr>
            </a:lvl1pPr>
            <a:extLst/>
          </a:lstStyle>
          <a:p>
            <a:r>
              <a:rPr lang="sv-SE" smtClean="0"/>
              <a:t>Göteborgs domarakademi</a:t>
            </a:r>
            <a:endParaRPr lang="sv-SE" dirty="0"/>
          </a:p>
        </p:txBody>
      </p:sp>
      <p:sp>
        <p:nvSpPr>
          <p:cNvPr id="27" name="Platshållare för bildnummer 26"/>
          <p:cNvSpPr>
            <a:spLocks noGrp="1"/>
          </p:cNvSpPr>
          <p:nvPr>
            <p:ph type="sldNum" sz="quarter" idx="12"/>
          </p:nvPr>
        </p:nvSpPr>
        <p:spPr/>
        <p:txBody>
          <a:bodyPr/>
          <a:lstStyle>
            <a:lvl1pPr>
              <a:defRPr>
                <a:solidFill>
                  <a:srgbClr val="FFFFFF"/>
                </a:solidFill>
              </a:defRPr>
            </a:lvl1pPr>
            <a:extLst/>
          </a:lstStyle>
          <a:p>
            <a:fld id="{73F29298-242F-48C4-B2EB-26E5A40FECC0}" type="slidenum">
              <a:rPr lang="sv-SE" smtClean="0"/>
              <a:pPr/>
              <a:t>‹Nr.›</a:t>
            </a:fld>
            <a:endParaRPr lang="sv-S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extLs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457200" y="1481329"/>
            <a:ext cx="8229600" cy="4386071"/>
          </a:xfrm>
        </p:spPr>
        <p:txBody>
          <a:bodyPr vert="eaVert"/>
          <a:lstStyle>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extLst/>
          </a:lstStyle>
          <a:p>
            <a:r>
              <a:rPr lang="sv-SE" smtClean="0"/>
              <a:t>2015-04-01</a:t>
            </a:r>
            <a:endParaRPr lang="sv-SE" dirty="0"/>
          </a:p>
        </p:txBody>
      </p:sp>
      <p:sp>
        <p:nvSpPr>
          <p:cNvPr id="5" name="Platshållare för sidfot 4"/>
          <p:cNvSpPr>
            <a:spLocks noGrp="1"/>
          </p:cNvSpPr>
          <p:nvPr>
            <p:ph type="ftr" sz="quarter" idx="11"/>
          </p:nvPr>
        </p:nvSpPr>
        <p:spPr/>
        <p:txBody>
          <a:bodyPr/>
          <a:lstStyle>
            <a:extLst/>
          </a:lstStyle>
          <a:p>
            <a:r>
              <a:rPr lang="sv-SE" smtClean="0"/>
              <a:t>Göteborgs domarakademi</a:t>
            </a:r>
            <a:endParaRPr lang="sv-SE" dirty="0"/>
          </a:p>
        </p:txBody>
      </p:sp>
      <p:sp>
        <p:nvSpPr>
          <p:cNvPr id="6" name="Platshållare för bildnummer 5"/>
          <p:cNvSpPr>
            <a:spLocks noGrp="1"/>
          </p:cNvSpPr>
          <p:nvPr>
            <p:ph type="sldNum" sz="quarter" idx="12"/>
          </p:nvPr>
        </p:nvSpPr>
        <p:spPr/>
        <p:txBody>
          <a:bodyPr/>
          <a:lstStyle>
            <a:extLst/>
          </a:lstStyle>
          <a:p>
            <a:fld id="{73F29298-242F-48C4-B2EB-26E5A40FECC0}" type="slidenum">
              <a:rPr lang="sv-SE" smtClean="0"/>
              <a:pPr/>
              <a:t>‹Nr.›</a:t>
            </a:fld>
            <a:endParaRPr lang="sv-S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844013" y="274640"/>
            <a:ext cx="1777470" cy="5592761"/>
          </a:xfrm>
        </p:spPr>
        <p:txBody>
          <a:bodyPr vert="eaVert"/>
          <a:lstStyle>
            <a:extLst/>
          </a:lstStyle>
          <a:p>
            <a:r>
              <a:rPr kumimoji="0" lang="sv-SE" smtClean="0"/>
              <a:t>Klicka här för att ändra format</a:t>
            </a:r>
            <a:endParaRPr kumimoji="0" lang="en-US"/>
          </a:p>
        </p:txBody>
      </p:sp>
      <p:sp>
        <p:nvSpPr>
          <p:cNvPr id="3" name="Platshållare för lodrät text 2"/>
          <p:cNvSpPr>
            <a:spLocks noGrp="1"/>
          </p:cNvSpPr>
          <p:nvPr>
            <p:ph type="body" orient="vert" idx="1"/>
          </p:nvPr>
        </p:nvSpPr>
        <p:spPr>
          <a:xfrm>
            <a:off x="457200" y="274641"/>
            <a:ext cx="6324600" cy="5592760"/>
          </a:xfrm>
        </p:spPr>
        <p:txBody>
          <a:bodyPr vert="eaVert"/>
          <a:lstStyle>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extLst/>
          </a:lstStyle>
          <a:p>
            <a:r>
              <a:rPr lang="sv-SE" smtClean="0"/>
              <a:t>2015-04-01</a:t>
            </a:r>
            <a:endParaRPr lang="sv-SE" dirty="0"/>
          </a:p>
        </p:txBody>
      </p:sp>
      <p:sp>
        <p:nvSpPr>
          <p:cNvPr id="5" name="Platshållare för sidfot 4"/>
          <p:cNvSpPr>
            <a:spLocks noGrp="1"/>
          </p:cNvSpPr>
          <p:nvPr>
            <p:ph type="ftr" sz="quarter" idx="11"/>
          </p:nvPr>
        </p:nvSpPr>
        <p:spPr/>
        <p:txBody>
          <a:bodyPr/>
          <a:lstStyle>
            <a:extLst/>
          </a:lstStyle>
          <a:p>
            <a:r>
              <a:rPr lang="sv-SE" smtClean="0"/>
              <a:t>Göteborgs domarakademi</a:t>
            </a:r>
            <a:endParaRPr lang="sv-SE" dirty="0"/>
          </a:p>
        </p:txBody>
      </p:sp>
      <p:sp>
        <p:nvSpPr>
          <p:cNvPr id="6" name="Platshållare för bildnummer 5"/>
          <p:cNvSpPr>
            <a:spLocks noGrp="1"/>
          </p:cNvSpPr>
          <p:nvPr>
            <p:ph type="sldNum" sz="quarter" idx="12"/>
          </p:nvPr>
        </p:nvSpPr>
        <p:spPr/>
        <p:txBody>
          <a:bodyPr/>
          <a:lstStyle>
            <a:extLst/>
          </a:lstStyle>
          <a:p>
            <a:fld id="{73F29298-242F-48C4-B2EB-26E5A40FECC0}" type="slidenum">
              <a:rPr lang="sv-SE" smtClean="0"/>
              <a:pPr/>
              <a:t>‹Nr.›</a:t>
            </a:fld>
            <a:endParaRPr lang="sv-S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datum 3"/>
          <p:cNvSpPr>
            <a:spLocks noGrp="1"/>
          </p:cNvSpPr>
          <p:nvPr>
            <p:ph type="dt" sz="half" idx="10"/>
          </p:nvPr>
        </p:nvSpPr>
        <p:spPr/>
        <p:txBody>
          <a:bodyPr/>
          <a:lstStyle>
            <a:extLst/>
          </a:lstStyle>
          <a:p>
            <a:r>
              <a:rPr lang="sv-SE" smtClean="0"/>
              <a:t>2015-04-01</a:t>
            </a:r>
            <a:endParaRPr lang="sv-SE" dirty="0"/>
          </a:p>
        </p:txBody>
      </p:sp>
      <p:sp>
        <p:nvSpPr>
          <p:cNvPr id="5" name="Platshållare för sidfot 4"/>
          <p:cNvSpPr>
            <a:spLocks noGrp="1"/>
          </p:cNvSpPr>
          <p:nvPr>
            <p:ph type="ftr" sz="quarter" idx="11"/>
          </p:nvPr>
        </p:nvSpPr>
        <p:spPr/>
        <p:txBody>
          <a:bodyPr/>
          <a:lstStyle>
            <a:extLst/>
          </a:lstStyle>
          <a:p>
            <a:r>
              <a:rPr lang="sv-SE" smtClean="0"/>
              <a:t>Göteborgs domarakademi</a:t>
            </a:r>
            <a:endParaRPr lang="sv-SE" dirty="0"/>
          </a:p>
        </p:txBody>
      </p:sp>
      <p:sp>
        <p:nvSpPr>
          <p:cNvPr id="6" name="Platshållare för bildnummer 5"/>
          <p:cNvSpPr>
            <a:spLocks noGrp="1"/>
          </p:cNvSpPr>
          <p:nvPr>
            <p:ph type="sldNum" sz="quarter" idx="12"/>
          </p:nvPr>
        </p:nvSpPr>
        <p:spPr/>
        <p:txBody>
          <a:bodyPr/>
          <a:lstStyle>
            <a:extLst/>
          </a:lstStyle>
          <a:p>
            <a:fld id="{73F29298-242F-48C4-B2EB-26E5A40FECC0}" type="slidenum">
              <a:rPr lang="sv-SE" smtClean="0"/>
              <a:pPr/>
              <a:t>‹Nr.›</a:t>
            </a:fld>
            <a:endParaRPr lang="sv-SE" dirty="0"/>
          </a:p>
        </p:txBody>
      </p:sp>
      <p:sp>
        <p:nvSpPr>
          <p:cNvPr id="7" name="Rubrik 6"/>
          <p:cNvSpPr>
            <a:spLocks noGrp="1"/>
          </p:cNvSpPr>
          <p:nvPr>
            <p:ph type="title"/>
          </p:nvPr>
        </p:nvSpPr>
        <p:spPr/>
        <p:txBody>
          <a:bodyPr rtlCol="0"/>
          <a:lstStyle>
            <a:extLst/>
          </a:lstStyle>
          <a:p>
            <a:r>
              <a:rPr kumimoji="0" lang="sv-SE" smtClean="0"/>
              <a:t>Klicka här för att ändra format</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bg>
      <p:bgRef idx="1002">
        <a:schemeClr val="bg1"/>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sv-SE" smtClean="0"/>
              <a:t>Klicka här för att ändra format på bakgrundstexten</a:t>
            </a:r>
          </a:p>
        </p:txBody>
      </p:sp>
      <p:sp>
        <p:nvSpPr>
          <p:cNvPr id="4" name="Platshållare för datum 3"/>
          <p:cNvSpPr>
            <a:spLocks noGrp="1"/>
          </p:cNvSpPr>
          <p:nvPr>
            <p:ph type="dt" sz="half" idx="10"/>
          </p:nvPr>
        </p:nvSpPr>
        <p:spPr/>
        <p:txBody>
          <a:bodyPr/>
          <a:lstStyle>
            <a:extLst/>
          </a:lstStyle>
          <a:p>
            <a:r>
              <a:rPr lang="sv-SE" smtClean="0"/>
              <a:t>2015-04-01</a:t>
            </a:r>
            <a:endParaRPr lang="sv-SE" dirty="0"/>
          </a:p>
        </p:txBody>
      </p:sp>
      <p:sp>
        <p:nvSpPr>
          <p:cNvPr id="5" name="Platshållare för sidfot 4"/>
          <p:cNvSpPr>
            <a:spLocks noGrp="1"/>
          </p:cNvSpPr>
          <p:nvPr>
            <p:ph type="ftr" sz="quarter" idx="11"/>
          </p:nvPr>
        </p:nvSpPr>
        <p:spPr/>
        <p:txBody>
          <a:bodyPr/>
          <a:lstStyle>
            <a:extLst/>
          </a:lstStyle>
          <a:p>
            <a:r>
              <a:rPr lang="sv-SE" smtClean="0"/>
              <a:t>Göteborgs domarakademi</a:t>
            </a:r>
            <a:endParaRPr lang="sv-SE" dirty="0"/>
          </a:p>
        </p:txBody>
      </p:sp>
      <p:sp>
        <p:nvSpPr>
          <p:cNvPr id="6" name="Platshållare för bildnummer 5"/>
          <p:cNvSpPr>
            <a:spLocks noGrp="1"/>
          </p:cNvSpPr>
          <p:nvPr>
            <p:ph type="sldNum" sz="quarter" idx="12"/>
          </p:nvPr>
        </p:nvSpPr>
        <p:spPr/>
        <p:txBody>
          <a:bodyPr/>
          <a:lstStyle>
            <a:extLst/>
          </a:lstStyle>
          <a:p>
            <a:fld id="{73F29298-242F-48C4-B2EB-26E5A40FECC0}" type="slidenum">
              <a:rPr lang="sv-SE" smtClean="0"/>
              <a:pPr/>
              <a:t>‹Nr.›</a:t>
            </a:fld>
            <a:endParaRPr lang="sv-SE" dirty="0"/>
          </a:p>
        </p:txBody>
      </p:sp>
      <p:sp>
        <p:nvSpPr>
          <p:cNvPr id="7" name="V-form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V-form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bg>
      <p:bgRef idx="1002">
        <a:schemeClr val="bg1"/>
      </p:bgRef>
    </p:bg>
    <p:spTree>
      <p:nvGrpSpPr>
        <p:cNvPr id="1" name=""/>
        <p:cNvGrpSpPr/>
        <p:nvPr/>
      </p:nvGrpSpPr>
      <p:grpSpPr>
        <a:xfrm>
          <a:off x="0" y="0"/>
          <a:ext cx="0" cy="0"/>
          <a:chOff x="0" y="0"/>
          <a:chExt cx="0" cy="0"/>
        </a:xfrm>
      </p:grpSpPr>
      <p:sp>
        <p:nvSpPr>
          <p:cNvPr id="3" name="Platshållare för innehåll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Platshållare för innehåll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Platshållare för datum 4"/>
          <p:cNvSpPr>
            <a:spLocks noGrp="1"/>
          </p:cNvSpPr>
          <p:nvPr>
            <p:ph type="dt" sz="half" idx="10"/>
          </p:nvPr>
        </p:nvSpPr>
        <p:spPr/>
        <p:txBody>
          <a:bodyPr/>
          <a:lstStyle>
            <a:extLst/>
          </a:lstStyle>
          <a:p>
            <a:r>
              <a:rPr lang="sv-SE" smtClean="0"/>
              <a:t>2015-04-01</a:t>
            </a:r>
            <a:endParaRPr lang="sv-SE" dirty="0"/>
          </a:p>
        </p:txBody>
      </p:sp>
      <p:sp>
        <p:nvSpPr>
          <p:cNvPr id="6" name="Platshållare för sidfot 5"/>
          <p:cNvSpPr>
            <a:spLocks noGrp="1"/>
          </p:cNvSpPr>
          <p:nvPr>
            <p:ph type="ftr" sz="quarter" idx="11"/>
          </p:nvPr>
        </p:nvSpPr>
        <p:spPr/>
        <p:txBody>
          <a:bodyPr/>
          <a:lstStyle>
            <a:extLst/>
          </a:lstStyle>
          <a:p>
            <a:r>
              <a:rPr lang="sv-SE" smtClean="0"/>
              <a:t>Göteborgs domarakademi</a:t>
            </a:r>
            <a:endParaRPr lang="sv-SE" dirty="0"/>
          </a:p>
        </p:txBody>
      </p:sp>
      <p:sp>
        <p:nvSpPr>
          <p:cNvPr id="7" name="Platshållare för bildnummer 6"/>
          <p:cNvSpPr>
            <a:spLocks noGrp="1"/>
          </p:cNvSpPr>
          <p:nvPr>
            <p:ph type="sldNum" sz="quarter" idx="12"/>
          </p:nvPr>
        </p:nvSpPr>
        <p:spPr/>
        <p:txBody>
          <a:bodyPr/>
          <a:lstStyle>
            <a:extLst/>
          </a:lstStyle>
          <a:p>
            <a:fld id="{73F29298-242F-48C4-B2EB-26E5A40FECC0}" type="slidenum">
              <a:rPr lang="sv-SE" smtClean="0"/>
              <a:pPr/>
              <a:t>‹Nr.›</a:t>
            </a:fld>
            <a:endParaRPr lang="sv-SE" dirty="0"/>
          </a:p>
        </p:txBody>
      </p:sp>
      <p:sp>
        <p:nvSpPr>
          <p:cNvPr id="8" name="Rubrik 7"/>
          <p:cNvSpPr>
            <a:spLocks noGrp="1"/>
          </p:cNvSpPr>
          <p:nvPr>
            <p:ph type="title"/>
          </p:nvPr>
        </p:nvSpPr>
        <p:spPr/>
        <p:txBody>
          <a:bodyPr rtlCol="0"/>
          <a:lstStyle>
            <a:extLst/>
          </a:lstStyle>
          <a:p>
            <a:r>
              <a:rPr kumimoji="0" lang="sv-SE" smtClean="0"/>
              <a:t>Klicka här för att ändra format</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bg>
      <p:bgRef idx="1003">
        <a:schemeClr val="bg1"/>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8229600" cy="1143000"/>
          </a:xfrm>
        </p:spPr>
        <p:txBody>
          <a:bodyPr anchor="ctr"/>
          <a:lstStyle>
            <a:lvl1pPr>
              <a:defRPr/>
            </a:lvl1pPr>
            <a:extLst/>
          </a:lstStyle>
          <a:p>
            <a:r>
              <a:rPr kumimoji="0" lang="sv-SE" smtClean="0"/>
              <a:t>Klicka här för att ändra format</a:t>
            </a:r>
            <a:endParaRPr kumimoji="0" lang="en-US"/>
          </a:p>
        </p:txBody>
      </p:sp>
      <p:sp>
        <p:nvSpPr>
          <p:cNvPr id="3" name="Platshållare för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v-SE" smtClean="0"/>
              <a:t>Klicka här för att ändra format på bakgrundstexten</a:t>
            </a:r>
          </a:p>
        </p:txBody>
      </p:sp>
      <p:sp>
        <p:nvSpPr>
          <p:cNvPr id="4" name="Platshållare för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v-SE" smtClean="0"/>
              <a:t>Klicka här för att ändra format på bakgrundstexten</a:t>
            </a:r>
          </a:p>
        </p:txBody>
      </p:sp>
      <p:sp>
        <p:nvSpPr>
          <p:cNvPr id="5" name="Platshållare för innehåll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6" name="Platshållare för innehåll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7" name="Platshållare för datum 6"/>
          <p:cNvSpPr>
            <a:spLocks noGrp="1"/>
          </p:cNvSpPr>
          <p:nvPr>
            <p:ph type="dt" sz="half" idx="10"/>
          </p:nvPr>
        </p:nvSpPr>
        <p:spPr/>
        <p:txBody>
          <a:bodyPr/>
          <a:lstStyle>
            <a:extLst/>
          </a:lstStyle>
          <a:p>
            <a:r>
              <a:rPr lang="sv-SE" smtClean="0"/>
              <a:t>2015-04-01</a:t>
            </a:r>
            <a:endParaRPr lang="sv-SE" dirty="0"/>
          </a:p>
        </p:txBody>
      </p:sp>
      <p:sp>
        <p:nvSpPr>
          <p:cNvPr id="8" name="Platshållare för sidfot 7"/>
          <p:cNvSpPr>
            <a:spLocks noGrp="1"/>
          </p:cNvSpPr>
          <p:nvPr>
            <p:ph type="ftr" sz="quarter" idx="11"/>
          </p:nvPr>
        </p:nvSpPr>
        <p:spPr/>
        <p:txBody>
          <a:bodyPr/>
          <a:lstStyle>
            <a:extLst/>
          </a:lstStyle>
          <a:p>
            <a:r>
              <a:rPr lang="sv-SE" smtClean="0"/>
              <a:t>Göteborgs domarakademi</a:t>
            </a:r>
            <a:endParaRPr lang="sv-SE" dirty="0"/>
          </a:p>
        </p:txBody>
      </p:sp>
      <p:sp>
        <p:nvSpPr>
          <p:cNvPr id="9" name="Platshållare för bildnummer 8"/>
          <p:cNvSpPr>
            <a:spLocks noGrp="1"/>
          </p:cNvSpPr>
          <p:nvPr>
            <p:ph type="sldNum" sz="quarter" idx="12"/>
          </p:nvPr>
        </p:nvSpPr>
        <p:spPr/>
        <p:txBody>
          <a:bodyPr/>
          <a:lstStyle>
            <a:extLst/>
          </a:lstStyle>
          <a:p>
            <a:fld id="{73F29298-242F-48C4-B2EB-26E5A40FECC0}" type="slidenum">
              <a:rPr lang="sv-SE" smtClean="0"/>
              <a:pPr/>
              <a:t>‹Nr.›</a:t>
            </a:fld>
            <a:endParaRPr lang="sv-SE"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bg>
      <p:bgRef idx="1002">
        <a:schemeClr val="bg1"/>
      </p:bgRef>
    </p:bg>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extLst/>
          </a:lstStyle>
          <a:p>
            <a:r>
              <a:rPr lang="sv-SE" smtClean="0"/>
              <a:t>2015-04-01</a:t>
            </a:r>
            <a:endParaRPr lang="sv-SE" dirty="0"/>
          </a:p>
        </p:txBody>
      </p:sp>
      <p:sp>
        <p:nvSpPr>
          <p:cNvPr id="4" name="Platshållare för sidfot 3"/>
          <p:cNvSpPr>
            <a:spLocks noGrp="1"/>
          </p:cNvSpPr>
          <p:nvPr>
            <p:ph type="ftr" sz="quarter" idx="11"/>
          </p:nvPr>
        </p:nvSpPr>
        <p:spPr/>
        <p:txBody>
          <a:bodyPr/>
          <a:lstStyle>
            <a:extLst/>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extLst/>
          </a:lstStyle>
          <a:p>
            <a:fld id="{73F29298-242F-48C4-B2EB-26E5A40FECC0}" type="slidenum">
              <a:rPr lang="sv-SE" smtClean="0"/>
              <a:pPr/>
              <a:t>‹Nr.›</a:t>
            </a:fld>
            <a:endParaRPr lang="sv-SE" dirty="0"/>
          </a:p>
        </p:txBody>
      </p:sp>
      <p:sp>
        <p:nvSpPr>
          <p:cNvPr id="6" name="Rubrik 5"/>
          <p:cNvSpPr>
            <a:spLocks noGrp="1"/>
          </p:cNvSpPr>
          <p:nvPr>
            <p:ph type="title"/>
          </p:nvPr>
        </p:nvSpPr>
        <p:spPr/>
        <p:txBody>
          <a:bodyPr rtlCol="0"/>
          <a:lstStyle>
            <a:extLst/>
          </a:lstStyle>
          <a:p>
            <a:r>
              <a:rPr kumimoji="0" lang="sv-SE" smtClean="0"/>
              <a:t>Klicka här för att ändra format</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extLst/>
          </a:lstStyle>
          <a:p>
            <a:r>
              <a:rPr lang="sv-SE" smtClean="0"/>
              <a:t>2015-04-01</a:t>
            </a:r>
            <a:endParaRPr lang="sv-SE" dirty="0"/>
          </a:p>
        </p:txBody>
      </p:sp>
      <p:sp>
        <p:nvSpPr>
          <p:cNvPr id="3" name="Platshållare för sidfot 2"/>
          <p:cNvSpPr>
            <a:spLocks noGrp="1"/>
          </p:cNvSpPr>
          <p:nvPr>
            <p:ph type="ftr" sz="quarter" idx="11"/>
          </p:nvPr>
        </p:nvSpPr>
        <p:spPr/>
        <p:txBody>
          <a:bodyPr/>
          <a:lstStyle>
            <a:extLst/>
          </a:lstStyle>
          <a:p>
            <a:r>
              <a:rPr lang="sv-SE" smtClean="0"/>
              <a:t>Göteborgs domarakademi</a:t>
            </a:r>
            <a:endParaRPr lang="sv-SE" dirty="0"/>
          </a:p>
        </p:txBody>
      </p:sp>
      <p:sp>
        <p:nvSpPr>
          <p:cNvPr id="4" name="Platshållare för bildnummer 3"/>
          <p:cNvSpPr>
            <a:spLocks noGrp="1"/>
          </p:cNvSpPr>
          <p:nvPr>
            <p:ph type="sldNum" sz="quarter" idx="12"/>
          </p:nvPr>
        </p:nvSpPr>
        <p:spPr/>
        <p:txBody>
          <a:bodyPr/>
          <a:lstStyle>
            <a:extLst/>
          </a:lstStyle>
          <a:p>
            <a:fld id="{73F29298-242F-48C4-B2EB-26E5A40FECC0}" type="slidenum">
              <a:rPr lang="sv-SE" smtClean="0"/>
              <a:pPr/>
              <a:t>‹Nr.›</a:t>
            </a:fld>
            <a:endParaRPr lang="sv-S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ehåll med bildtext">
    <p:bg>
      <p:bgRef idx="1003">
        <a:schemeClr val="bg1"/>
      </p:bgRef>
    </p:bg>
    <p:spTree>
      <p:nvGrpSpPr>
        <p:cNvPr id="1" name=""/>
        <p:cNvGrpSpPr/>
        <p:nvPr/>
      </p:nvGrpSpPr>
      <p:grpSpPr>
        <a:xfrm>
          <a:off x="0" y="0"/>
          <a:ext cx="0" cy="0"/>
          <a:chOff x="0" y="0"/>
          <a:chExt cx="0" cy="0"/>
        </a:xfrm>
      </p:grpSpPr>
      <p:sp>
        <p:nvSpPr>
          <p:cNvPr id="2" name="Rubrik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sv-SE" smtClean="0"/>
              <a:t>Klicka här för att ändra format</a:t>
            </a:r>
            <a:endParaRPr kumimoji="0" lang="en-US"/>
          </a:p>
        </p:txBody>
      </p:sp>
      <p:sp>
        <p:nvSpPr>
          <p:cNvPr id="3" name="Platshållare för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sv-SE" smtClean="0"/>
              <a:t>Klicka här för att ändra format på bakgrundstexten</a:t>
            </a:r>
          </a:p>
        </p:txBody>
      </p:sp>
      <p:sp>
        <p:nvSpPr>
          <p:cNvPr id="4" name="Platshållare för innehåll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Platshållare för datum 4"/>
          <p:cNvSpPr>
            <a:spLocks noGrp="1"/>
          </p:cNvSpPr>
          <p:nvPr>
            <p:ph type="dt" sz="half" idx="10"/>
          </p:nvPr>
        </p:nvSpPr>
        <p:spPr>
          <a:xfrm>
            <a:off x="6727032" y="6407944"/>
            <a:ext cx="1920240" cy="365760"/>
          </a:xfrm>
        </p:spPr>
        <p:txBody>
          <a:bodyPr/>
          <a:lstStyle>
            <a:extLst/>
          </a:lstStyle>
          <a:p>
            <a:r>
              <a:rPr lang="sv-SE" smtClean="0"/>
              <a:t>2015-04-01</a:t>
            </a:r>
            <a:endParaRPr lang="sv-SE" dirty="0"/>
          </a:p>
        </p:txBody>
      </p:sp>
      <p:sp>
        <p:nvSpPr>
          <p:cNvPr id="6" name="Platshållare för sidfot 5"/>
          <p:cNvSpPr>
            <a:spLocks noGrp="1"/>
          </p:cNvSpPr>
          <p:nvPr>
            <p:ph type="ftr" sz="quarter" idx="11"/>
          </p:nvPr>
        </p:nvSpPr>
        <p:spPr/>
        <p:txBody>
          <a:bodyPr/>
          <a:lstStyle>
            <a:extLst/>
          </a:lstStyle>
          <a:p>
            <a:r>
              <a:rPr lang="sv-SE" smtClean="0"/>
              <a:t>Göteborgs domarakademi</a:t>
            </a:r>
            <a:endParaRPr lang="sv-SE" dirty="0"/>
          </a:p>
        </p:txBody>
      </p:sp>
      <p:sp>
        <p:nvSpPr>
          <p:cNvPr id="7" name="Platshållare för bildnummer 6"/>
          <p:cNvSpPr>
            <a:spLocks noGrp="1"/>
          </p:cNvSpPr>
          <p:nvPr>
            <p:ph type="sldNum" sz="quarter" idx="12"/>
          </p:nvPr>
        </p:nvSpPr>
        <p:spPr/>
        <p:txBody>
          <a:bodyPr/>
          <a:lstStyle>
            <a:extLst/>
          </a:lstStyle>
          <a:p>
            <a:fld id="{73F29298-242F-48C4-B2EB-26E5A40FECC0}" type="slidenum">
              <a:rPr lang="sv-SE" smtClean="0"/>
              <a:pPr/>
              <a:t>‹Nr.›</a:t>
            </a:fld>
            <a:endParaRPr lang="sv-SE"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bg>
      <p:bgRef idx="1002">
        <a:schemeClr val="bg1"/>
      </p:bgRef>
    </p:bg>
    <p:spTree>
      <p:nvGrpSpPr>
        <p:cNvPr id="1" name=""/>
        <p:cNvGrpSpPr/>
        <p:nvPr/>
      </p:nvGrpSpPr>
      <p:grpSpPr>
        <a:xfrm>
          <a:off x="0" y="0"/>
          <a:ext cx="0" cy="0"/>
          <a:chOff x="0" y="0"/>
          <a:chExt cx="0" cy="0"/>
        </a:xfrm>
      </p:grpSpPr>
      <p:sp>
        <p:nvSpPr>
          <p:cNvPr id="4" name="Platshållare för tex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sv-SE" smtClean="0"/>
              <a:t>Klicka här för att ändra format på bakgrundstexten</a:t>
            </a:r>
          </a:p>
        </p:txBody>
      </p:sp>
      <p:sp>
        <p:nvSpPr>
          <p:cNvPr id="3" name="Platshållare för bild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sv-SE" dirty="0" smtClean="0"/>
              <a:t>Klicka på ikonen för att lägga till en bild</a:t>
            </a:r>
            <a:endParaRPr kumimoji="0" lang="en-US" dirty="0"/>
          </a:p>
        </p:txBody>
      </p:sp>
      <p:sp>
        <p:nvSpPr>
          <p:cNvPr id="5" name="Platshållare för datum 4"/>
          <p:cNvSpPr>
            <a:spLocks noGrp="1"/>
          </p:cNvSpPr>
          <p:nvPr>
            <p:ph type="dt" sz="half" idx="10"/>
          </p:nvPr>
        </p:nvSpPr>
        <p:spPr/>
        <p:txBody>
          <a:bodyPr/>
          <a:lstStyle>
            <a:lvl1pPr>
              <a:defRPr>
                <a:solidFill>
                  <a:schemeClr val="tx1"/>
                </a:solidFill>
              </a:defRPr>
            </a:lvl1pPr>
            <a:extLst/>
          </a:lstStyle>
          <a:p>
            <a:r>
              <a:rPr lang="sv-SE" smtClean="0"/>
              <a:t>2015-04-01</a:t>
            </a:r>
            <a:endParaRPr lang="sv-SE" dirty="0"/>
          </a:p>
        </p:txBody>
      </p:sp>
      <p:sp>
        <p:nvSpPr>
          <p:cNvPr id="6" name="Platshållare för sidfot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sv-SE" smtClean="0"/>
              <a:t>Göteborgs domarakademi</a:t>
            </a:r>
            <a:endParaRPr lang="sv-SE" dirty="0"/>
          </a:p>
        </p:txBody>
      </p:sp>
      <p:sp>
        <p:nvSpPr>
          <p:cNvPr id="7" name="Platshållare för bildnummer 6"/>
          <p:cNvSpPr>
            <a:spLocks noGrp="1"/>
          </p:cNvSpPr>
          <p:nvPr>
            <p:ph type="sldNum" sz="quarter" idx="12"/>
          </p:nvPr>
        </p:nvSpPr>
        <p:spPr/>
        <p:txBody>
          <a:bodyPr/>
          <a:lstStyle>
            <a:lvl1pPr>
              <a:defRPr>
                <a:solidFill>
                  <a:schemeClr val="tx1"/>
                </a:solidFill>
              </a:defRPr>
            </a:lvl1pPr>
            <a:extLst/>
          </a:lstStyle>
          <a:p>
            <a:fld id="{73F29298-242F-48C4-B2EB-26E5A40FECC0}" type="slidenum">
              <a:rPr lang="sv-SE" smtClean="0"/>
              <a:pPr/>
              <a:t>‹Nr.›</a:t>
            </a:fld>
            <a:endParaRPr lang="sv-SE" dirty="0"/>
          </a:p>
        </p:txBody>
      </p:sp>
      <p:sp>
        <p:nvSpPr>
          <p:cNvPr id="2" name="Rubrik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sv-SE" smtClean="0"/>
              <a:t>Klicka här för att ändra format</a:t>
            </a:r>
            <a:endParaRPr kumimoji="0" lang="en-US"/>
          </a:p>
        </p:txBody>
      </p:sp>
      <p:sp>
        <p:nvSpPr>
          <p:cNvPr id="8" name="Frihandsfigur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ihandsfigur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ätvinklig triangel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Rak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V-form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V-form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ihandsfigur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ihandsfigur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ätvinklig triangel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Rak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Platshållare för rubrik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sv-SE" smtClean="0"/>
              <a:t>Klicka här för att ändra format</a:t>
            </a:r>
            <a:endParaRPr kumimoji="0" lang="en-US"/>
          </a:p>
        </p:txBody>
      </p:sp>
      <p:sp>
        <p:nvSpPr>
          <p:cNvPr id="30" name="Platshållare för tex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10" name="Platshållare fö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r>
              <a:rPr lang="sv-SE" smtClean="0"/>
              <a:t>2015-04-01</a:t>
            </a:r>
            <a:endParaRPr lang="sv-SE" dirty="0"/>
          </a:p>
        </p:txBody>
      </p:sp>
      <p:sp>
        <p:nvSpPr>
          <p:cNvPr id="22" name="Platshållare för sidfo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sv-SE" smtClean="0"/>
              <a:t>Göteborgs domarakademi</a:t>
            </a:r>
            <a:endParaRPr lang="sv-SE" dirty="0"/>
          </a:p>
        </p:txBody>
      </p:sp>
      <p:sp>
        <p:nvSpPr>
          <p:cNvPr id="18" name="Platshållare för bild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3F29298-242F-48C4-B2EB-26E5A40FECC0}" type="slidenum">
              <a:rPr lang="sv-SE" smtClean="0"/>
              <a:pPr/>
              <a:t>‹Nr.›</a:t>
            </a:fld>
            <a:endParaRPr lang="sv-SE"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ec.europa.eu/civiljustice/parental_resp/parental_resp_ec_vdm_sv.pdf"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3568" y="2492896"/>
            <a:ext cx="7772400" cy="1829761"/>
          </a:xfrm>
        </p:spPr>
        <p:txBody>
          <a:bodyPr>
            <a:normAutofit fontScale="90000"/>
          </a:bodyPr>
          <a:lstStyle/>
          <a:p>
            <a:r>
              <a:rPr lang="sv-SE" sz="5300" dirty="0" smtClean="0">
                <a:effectLst/>
                <a:latin typeface="Times New Roman" panose="02020603050405020304" pitchFamily="18" charset="0"/>
                <a:cs typeface="Times New Roman" panose="02020603050405020304" pitchFamily="18" charset="0"/>
              </a:rPr>
              <a:t>6 &amp; 21 KAP. FB AKTUALITETER OCH ANDRA NYTTIGHETER</a:t>
            </a:r>
            <a:r>
              <a:rPr lang="sv-SE" dirty="0" smtClean="0">
                <a:solidFill>
                  <a:schemeClr val="tx1"/>
                </a:solidFill>
                <a:latin typeface="Times New Roman" pitchFamily="18" charset="0"/>
                <a:cs typeface="Times New Roman" pitchFamily="18" charset="0"/>
              </a:rPr>
              <a:t/>
            </a:r>
            <a:br>
              <a:rPr lang="sv-SE" dirty="0" smtClean="0">
                <a:solidFill>
                  <a:schemeClr val="tx1"/>
                </a:solidFill>
                <a:latin typeface="Times New Roman" pitchFamily="18" charset="0"/>
                <a:cs typeface="Times New Roman" pitchFamily="18" charset="0"/>
              </a:rPr>
            </a:br>
            <a:r>
              <a:rPr lang="sv-SE" sz="4400" dirty="0" smtClean="0">
                <a:solidFill>
                  <a:schemeClr val="tx1"/>
                </a:solidFill>
                <a:latin typeface="Times New Roman" pitchFamily="18" charset="0"/>
                <a:cs typeface="Times New Roman" pitchFamily="18" charset="0"/>
              </a:rPr>
              <a:t/>
            </a:r>
            <a:br>
              <a:rPr lang="sv-SE" sz="4400" dirty="0" smtClean="0">
                <a:solidFill>
                  <a:schemeClr val="tx1"/>
                </a:solidFill>
                <a:latin typeface="Times New Roman" pitchFamily="18" charset="0"/>
                <a:cs typeface="Times New Roman" pitchFamily="18" charset="0"/>
              </a:rPr>
            </a:br>
            <a:endParaRPr lang="sv-SE" sz="3100" dirty="0">
              <a:solidFill>
                <a:schemeClr val="tx1"/>
              </a:solidFill>
              <a:latin typeface="Times New Roman" pitchFamily="18" charset="0"/>
              <a:cs typeface="Times New Roman" pitchFamily="18" charset="0"/>
            </a:endParaRPr>
          </a:p>
        </p:txBody>
      </p:sp>
      <p:sp>
        <p:nvSpPr>
          <p:cNvPr id="3" name="Underrubrik 2"/>
          <p:cNvSpPr>
            <a:spLocks noGrp="1"/>
          </p:cNvSpPr>
          <p:nvPr>
            <p:ph type="subTitle" idx="1"/>
          </p:nvPr>
        </p:nvSpPr>
        <p:spPr/>
        <p:txBody>
          <a:bodyPr>
            <a:normAutofit lnSpcReduction="10000"/>
          </a:bodyPr>
          <a:lstStyle/>
          <a:p>
            <a:r>
              <a:rPr lang="sv-SE" b="1" dirty="0" smtClean="0">
                <a:solidFill>
                  <a:schemeClr val="tx1"/>
                </a:solidFill>
                <a:latin typeface="Times New Roman" pitchFamily="18" charset="0"/>
                <a:cs typeface="Times New Roman" pitchFamily="18" charset="0"/>
              </a:rPr>
              <a:t>		MATS SJÖSTEN</a:t>
            </a:r>
          </a:p>
          <a:p>
            <a:r>
              <a:rPr lang="sv-SE" sz="2200" b="1" dirty="0" smtClean="0">
                <a:solidFill>
                  <a:schemeClr val="tx1"/>
                </a:solidFill>
                <a:latin typeface="Times New Roman" pitchFamily="18" charset="0"/>
                <a:cs typeface="Times New Roman" pitchFamily="18" charset="0"/>
              </a:rPr>
              <a:t>JUR. LIC., LAGMAN</a:t>
            </a:r>
          </a:p>
          <a:p>
            <a:r>
              <a:rPr lang="sv-SE" sz="2200" b="1" dirty="0" smtClean="0">
                <a:solidFill>
                  <a:schemeClr val="tx1"/>
                </a:solidFill>
                <a:latin typeface="Times New Roman" pitchFamily="18" charset="0"/>
                <a:cs typeface="Times New Roman" pitchFamily="18" charset="0"/>
              </a:rPr>
              <a:t>blogg.hn.se/lagmansbloggen/   </a:t>
            </a:r>
            <a:r>
              <a:rPr lang="sv-SE" sz="2200" b="1" dirty="0" err="1" smtClean="0">
                <a:solidFill>
                  <a:schemeClr val="tx1"/>
                </a:solidFill>
                <a:latin typeface="Times New Roman" pitchFamily="18" charset="0"/>
                <a:cs typeface="Times New Roman" pitchFamily="18" charset="0"/>
              </a:rPr>
              <a:t>twitter</a:t>
            </a:r>
            <a:r>
              <a:rPr lang="sv-SE" sz="2200" b="1" dirty="0" smtClean="0">
                <a:solidFill>
                  <a:schemeClr val="tx1"/>
                </a:solidFill>
                <a:latin typeface="Times New Roman" pitchFamily="18" charset="0"/>
                <a:cs typeface="Times New Roman" pitchFamily="18" charset="0"/>
              </a:rPr>
              <a:t> - lagmansbloggen</a:t>
            </a:r>
          </a:p>
          <a:p>
            <a:endParaRPr lang="sv-SE" sz="2200" b="1" dirty="0">
              <a:solidFill>
                <a:schemeClr val="tx1"/>
              </a:solidFill>
              <a:latin typeface="Times New Roman" pitchFamily="18" charset="0"/>
              <a:cs typeface="Times New Roman" pitchFamily="18" charset="0"/>
            </a:endParaRPr>
          </a:p>
        </p:txBody>
      </p:sp>
      <p:sp>
        <p:nvSpPr>
          <p:cNvPr id="5" name="Platshållare för datum 4"/>
          <p:cNvSpPr>
            <a:spLocks noGrp="1"/>
          </p:cNvSpPr>
          <p:nvPr>
            <p:ph type="dt" sz="half" idx="10"/>
          </p:nvPr>
        </p:nvSpPr>
        <p:spPr/>
        <p:txBody>
          <a:bodyPr/>
          <a:lstStyle/>
          <a:p>
            <a:r>
              <a:rPr lang="sv-SE" smtClean="0"/>
              <a:t>2015-04-01</a:t>
            </a:r>
            <a:endParaRPr lang="sv-SE" dirty="0"/>
          </a:p>
        </p:txBody>
      </p:sp>
      <p:sp>
        <p:nvSpPr>
          <p:cNvPr id="6" name="Platshållare för sidfot 5"/>
          <p:cNvSpPr>
            <a:spLocks noGrp="1"/>
          </p:cNvSpPr>
          <p:nvPr>
            <p:ph type="ftr" sz="quarter" idx="11"/>
          </p:nvPr>
        </p:nvSpPr>
        <p:spPr/>
        <p:txBody>
          <a:bodyPr/>
          <a:lstStyle/>
          <a:p>
            <a:r>
              <a:rPr lang="sv-SE" smtClean="0"/>
              <a:t>Göteborgs domarakademi</a:t>
            </a:r>
            <a:endParaRPr lang="sv-SE" dirty="0"/>
          </a:p>
        </p:txBody>
      </p:sp>
      <p:sp>
        <p:nvSpPr>
          <p:cNvPr id="7" name="Platshållare för bildnummer 6"/>
          <p:cNvSpPr>
            <a:spLocks noGrp="1"/>
          </p:cNvSpPr>
          <p:nvPr>
            <p:ph type="sldNum" sz="quarter" idx="12"/>
          </p:nvPr>
        </p:nvSpPr>
        <p:spPr/>
        <p:txBody>
          <a:bodyPr/>
          <a:lstStyle/>
          <a:p>
            <a:fld id="{73F29298-242F-48C4-B2EB-26E5A40FECC0}" type="slidenum">
              <a:rPr lang="sv-SE" smtClean="0"/>
              <a:pPr/>
              <a:t>1</a:t>
            </a:fld>
            <a:endParaRPr lang="sv-SE"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Autofit/>
          </a:bodyPr>
          <a:lstStyle/>
          <a:p>
            <a:r>
              <a:rPr lang="sv-SE" sz="2300" dirty="0">
                <a:latin typeface="Times New Roman" panose="02020603050405020304" pitchFamily="18" charset="0"/>
                <a:cs typeface="Times New Roman" panose="02020603050405020304" pitchFamily="18" charset="0"/>
              </a:rPr>
              <a:t>Svarandens möjligheter att framställa yrkanden i mål om vårdnad </a:t>
            </a:r>
          </a:p>
          <a:p>
            <a:r>
              <a:rPr lang="sv-SE" sz="2300" dirty="0" smtClean="0">
                <a:latin typeface="Times New Roman" panose="02020603050405020304" pitchFamily="18" charset="0"/>
                <a:cs typeface="Times New Roman" panose="02020603050405020304" pitchFamily="18" charset="0"/>
              </a:rPr>
              <a:t>Ej </a:t>
            </a:r>
            <a:r>
              <a:rPr lang="sv-SE" sz="2300" dirty="0">
                <a:latin typeface="Times New Roman" panose="02020603050405020304" pitchFamily="18" charset="0"/>
                <a:cs typeface="Times New Roman" panose="02020603050405020304" pitchFamily="18" charset="0"/>
              </a:rPr>
              <a:t>retroaktiv eller framtidsanpassad tillämpning vid vårdnadsbeslut </a:t>
            </a:r>
            <a:endParaRPr lang="sv-SE" sz="2300" dirty="0" smtClean="0">
              <a:latin typeface="Times New Roman" panose="02020603050405020304" pitchFamily="18" charset="0"/>
              <a:cs typeface="Times New Roman" panose="02020603050405020304" pitchFamily="18" charset="0"/>
            </a:endParaRPr>
          </a:p>
          <a:p>
            <a:r>
              <a:rPr lang="sv-SE" sz="2300" dirty="0" smtClean="0">
                <a:latin typeface="Times New Roman" panose="02020603050405020304" pitchFamily="18" charset="0"/>
                <a:cs typeface="Times New Roman" panose="02020603050405020304" pitchFamily="18" charset="0"/>
              </a:rPr>
              <a:t>Vårdnad </a:t>
            </a:r>
            <a:r>
              <a:rPr lang="sv-SE" sz="2300" dirty="0">
                <a:latin typeface="Times New Roman" panose="02020603050405020304" pitchFamily="18" charset="0"/>
                <a:cs typeface="Times New Roman" panose="02020603050405020304" pitchFamily="18" charset="0"/>
              </a:rPr>
              <a:t>– båda föräldrarna yrkar ensam vårdnad </a:t>
            </a:r>
            <a:endParaRPr lang="sv-SE" sz="2300" dirty="0" smtClean="0">
              <a:latin typeface="Times New Roman" panose="02020603050405020304" pitchFamily="18" charset="0"/>
              <a:cs typeface="Times New Roman" panose="02020603050405020304" pitchFamily="18" charset="0"/>
            </a:endParaRPr>
          </a:p>
          <a:p>
            <a:r>
              <a:rPr lang="sv-SE" sz="2300" dirty="0" smtClean="0">
                <a:latin typeface="Times New Roman" panose="02020603050405020304" pitchFamily="18" charset="0"/>
                <a:cs typeface="Times New Roman" panose="02020603050405020304" pitchFamily="18" charset="0"/>
              </a:rPr>
              <a:t>Icke </a:t>
            </a:r>
            <a:r>
              <a:rPr lang="sv-SE" sz="2300" dirty="0">
                <a:latin typeface="Times New Roman" panose="02020603050405020304" pitchFamily="18" charset="0"/>
                <a:cs typeface="Times New Roman" panose="02020603050405020304" pitchFamily="18" charset="0"/>
              </a:rPr>
              <a:t>vårdnadshavare yrkar gemensam vårdnad </a:t>
            </a:r>
            <a:endParaRPr lang="sv-SE" sz="2300" dirty="0" smtClean="0">
              <a:latin typeface="Times New Roman" panose="02020603050405020304" pitchFamily="18" charset="0"/>
              <a:cs typeface="Times New Roman" panose="02020603050405020304" pitchFamily="18" charset="0"/>
            </a:endParaRPr>
          </a:p>
          <a:p>
            <a:r>
              <a:rPr lang="sv-SE" sz="2300" dirty="0" smtClean="0">
                <a:latin typeface="Times New Roman" panose="02020603050405020304" pitchFamily="18" charset="0"/>
                <a:cs typeface="Times New Roman" panose="02020603050405020304" pitchFamily="18" charset="0"/>
              </a:rPr>
              <a:t>Ensam </a:t>
            </a:r>
            <a:r>
              <a:rPr lang="sv-SE" sz="2300" dirty="0">
                <a:latin typeface="Times New Roman" panose="02020603050405020304" pitchFamily="18" charset="0"/>
                <a:cs typeface="Times New Roman" panose="02020603050405020304" pitchFamily="18" charset="0"/>
              </a:rPr>
              <a:t>vårdnadshavare yrkar gemensam vårdnad </a:t>
            </a:r>
            <a:endParaRPr lang="sv-SE" sz="2300" dirty="0" smtClean="0">
              <a:latin typeface="Times New Roman" panose="02020603050405020304" pitchFamily="18" charset="0"/>
              <a:cs typeface="Times New Roman" panose="02020603050405020304" pitchFamily="18" charset="0"/>
            </a:endParaRPr>
          </a:p>
          <a:p>
            <a:r>
              <a:rPr lang="sv-SE" sz="2300" dirty="0" smtClean="0">
                <a:latin typeface="Times New Roman" panose="02020603050405020304" pitchFamily="18" charset="0"/>
                <a:cs typeface="Times New Roman" panose="02020603050405020304" pitchFamily="18" charset="0"/>
              </a:rPr>
              <a:t>Ensam </a:t>
            </a:r>
            <a:r>
              <a:rPr lang="sv-SE" sz="2300" dirty="0">
                <a:latin typeface="Times New Roman" panose="02020603050405020304" pitchFamily="18" charset="0"/>
                <a:cs typeface="Times New Roman" panose="02020603050405020304" pitchFamily="18" charset="0"/>
              </a:rPr>
              <a:t>vårdnadshavare yrkar </a:t>
            </a:r>
            <a:r>
              <a:rPr lang="sv-SE" sz="2300" dirty="0" err="1">
                <a:latin typeface="Times New Roman" panose="02020603050405020304" pitchFamily="18" charset="0"/>
                <a:cs typeface="Times New Roman" panose="02020603050405020304" pitchFamily="18" charset="0"/>
              </a:rPr>
              <a:t>vårdnadsöverflyttning</a:t>
            </a:r>
            <a:r>
              <a:rPr lang="sv-SE" sz="2300" dirty="0">
                <a:latin typeface="Times New Roman" panose="02020603050405020304" pitchFamily="18" charset="0"/>
                <a:cs typeface="Times New Roman" panose="02020603050405020304" pitchFamily="18" charset="0"/>
              </a:rPr>
              <a:t> </a:t>
            </a:r>
            <a:endParaRPr lang="sv-SE" sz="2300" dirty="0" smtClean="0">
              <a:latin typeface="Times New Roman" panose="02020603050405020304" pitchFamily="18" charset="0"/>
              <a:cs typeface="Times New Roman" panose="02020603050405020304" pitchFamily="18" charset="0"/>
            </a:endParaRPr>
          </a:p>
          <a:p>
            <a:r>
              <a:rPr lang="sv-SE" sz="2300" dirty="0" smtClean="0">
                <a:latin typeface="Times New Roman" panose="02020603050405020304" pitchFamily="18" charset="0"/>
                <a:cs typeface="Times New Roman" panose="02020603050405020304" pitchFamily="18" charset="0"/>
              </a:rPr>
              <a:t>Vårdnadsmål </a:t>
            </a:r>
            <a:r>
              <a:rPr lang="sv-SE" sz="2300" dirty="0">
                <a:latin typeface="Times New Roman" panose="02020603050405020304" pitchFamily="18" charset="0"/>
                <a:cs typeface="Times New Roman" panose="02020603050405020304" pitchFamily="18" charset="0"/>
              </a:rPr>
              <a:t>– </a:t>
            </a:r>
            <a:r>
              <a:rPr lang="sv-SE" sz="2300" dirty="0" err="1">
                <a:latin typeface="Times New Roman" panose="02020603050405020304" pitchFamily="18" charset="0"/>
                <a:cs typeface="Times New Roman" panose="02020603050405020304" pitchFamily="18" charset="0"/>
              </a:rPr>
              <a:t>lis</a:t>
            </a:r>
            <a:r>
              <a:rPr lang="sv-SE" sz="2300" dirty="0">
                <a:latin typeface="Times New Roman" panose="02020603050405020304" pitchFamily="18" charset="0"/>
                <a:cs typeface="Times New Roman" panose="02020603050405020304" pitchFamily="18" charset="0"/>
              </a:rPr>
              <a:t> </a:t>
            </a:r>
            <a:r>
              <a:rPr lang="sv-SE" sz="2300" dirty="0" err="1">
                <a:latin typeface="Times New Roman" panose="02020603050405020304" pitchFamily="18" charset="0"/>
                <a:cs typeface="Times New Roman" panose="02020603050405020304" pitchFamily="18" charset="0"/>
              </a:rPr>
              <a:t>pendens</a:t>
            </a:r>
            <a:r>
              <a:rPr lang="sv-SE" sz="2300" dirty="0">
                <a:latin typeface="Times New Roman" panose="02020603050405020304" pitchFamily="18" charset="0"/>
                <a:cs typeface="Times New Roman" panose="02020603050405020304" pitchFamily="18" charset="0"/>
              </a:rPr>
              <a:t> </a:t>
            </a:r>
            <a:r>
              <a:rPr lang="sv-SE" sz="2300" dirty="0" smtClean="0">
                <a:latin typeface="Times New Roman" panose="02020603050405020304" pitchFamily="18" charset="0"/>
                <a:cs typeface="Times New Roman" panose="02020603050405020304" pitchFamily="18" charset="0"/>
              </a:rPr>
              <a:t>för yrkande </a:t>
            </a:r>
            <a:r>
              <a:rPr lang="sv-SE" sz="2300" dirty="0">
                <a:latin typeface="Times New Roman" panose="02020603050405020304" pitchFamily="18" charset="0"/>
                <a:cs typeface="Times New Roman" panose="02020603050405020304" pitchFamily="18" charset="0"/>
              </a:rPr>
              <a:t>om umgänge i annan rättegång </a:t>
            </a:r>
            <a:endParaRPr lang="sv-SE" sz="2300" dirty="0" smtClean="0">
              <a:latin typeface="Times New Roman" panose="02020603050405020304" pitchFamily="18" charset="0"/>
              <a:cs typeface="Times New Roman" panose="02020603050405020304" pitchFamily="18" charset="0"/>
            </a:endParaRPr>
          </a:p>
          <a:p>
            <a:r>
              <a:rPr lang="sv-SE" sz="2300" dirty="0">
                <a:latin typeface="Times New Roman" panose="02020603050405020304" pitchFamily="18" charset="0"/>
                <a:cs typeface="Times New Roman" panose="02020603050405020304" pitchFamily="18" charset="0"/>
              </a:rPr>
              <a:t>V</a:t>
            </a:r>
            <a:r>
              <a:rPr lang="sv-SE" sz="2300" dirty="0" smtClean="0">
                <a:latin typeface="Times New Roman" panose="02020603050405020304" pitchFamily="18" charset="0"/>
                <a:cs typeface="Times New Roman" panose="02020603050405020304" pitchFamily="18" charset="0"/>
              </a:rPr>
              <a:t>årdnadsyrkande </a:t>
            </a:r>
            <a:r>
              <a:rPr lang="sv-SE" sz="2300" dirty="0">
                <a:latin typeface="Times New Roman" panose="02020603050405020304" pitchFamily="18" charset="0"/>
                <a:cs typeface="Times New Roman" panose="02020603050405020304" pitchFamily="18" charset="0"/>
              </a:rPr>
              <a:t>från svaranden utan stämning i mål om </a:t>
            </a:r>
            <a:r>
              <a:rPr lang="sv-SE" sz="2300" dirty="0" smtClean="0">
                <a:latin typeface="Times New Roman" panose="02020603050405020304" pitchFamily="18" charset="0"/>
                <a:cs typeface="Times New Roman" panose="02020603050405020304" pitchFamily="18" charset="0"/>
              </a:rPr>
              <a:t>boende</a:t>
            </a:r>
            <a:endParaRPr lang="sv-SE" sz="2300" dirty="0">
              <a:latin typeface="Times New Roman" panose="02020603050405020304" pitchFamily="18" charset="0"/>
              <a:cs typeface="Times New Roman" panose="02020603050405020304" pitchFamily="18" charset="0"/>
            </a:endParaRPr>
          </a:p>
          <a:p>
            <a:r>
              <a:rPr lang="sv-SE" sz="2300" dirty="0">
                <a:latin typeface="Times New Roman" panose="02020603050405020304" pitchFamily="18" charset="0"/>
                <a:cs typeface="Times New Roman" panose="02020603050405020304" pitchFamily="18" charset="0"/>
              </a:rPr>
              <a:t>Umgängesyrkande kan omvandlas till </a:t>
            </a:r>
            <a:r>
              <a:rPr lang="sv-SE" sz="2300" dirty="0" smtClean="0">
                <a:latin typeface="Times New Roman" panose="02020603050405020304" pitchFamily="18" charset="0"/>
                <a:cs typeface="Times New Roman" panose="02020603050405020304" pitchFamily="18" charset="0"/>
              </a:rPr>
              <a:t>vårdnadsyrkande</a:t>
            </a:r>
            <a:endParaRPr lang="sv-SE" sz="2300" dirty="0">
              <a:latin typeface="Times New Roman" panose="02020603050405020304" pitchFamily="18" charset="0"/>
              <a:cs typeface="Times New Roman" panose="02020603050405020304" pitchFamily="18" charset="0"/>
            </a:endParaRPr>
          </a:p>
          <a:p>
            <a:r>
              <a:rPr lang="sv-SE" sz="2300" dirty="0">
                <a:latin typeface="Times New Roman" panose="02020603050405020304" pitchFamily="18" charset="0"/>
                <a:cs typeface="Times New Roman" panose="02020603050405020304" pitchFamily="18" charset="0"/>
              </a:rPr>
              <a:t>Yrkande om umgänge kan framställas först i högre </a:t>
            </a:r>
            <a:r>
              <a:rPr lang="sv-SE" sz="2300" dirty="0" smtClean="0">
                <a:latin typeface="Times New Roman" panose="02020603050405020304" pitchFamily="18" charset="0"/>
                <a:cs typeface="Times New Roman" panose="02020603050405020304" pitchFamily="18" charset="0"/>
              </a:rPr>
              <a:t>rätt</a:t>
            </a:r>
            <a:endParaRPr lang="sv-SE" sz="2300"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10</a:t>
            </a:fld>
            <a:endParaRPr lang="sv-SE" dirty="0"/>
          </a:p>
        </p:txBody>
      </p:sp>
      <p:sp>
        <p:nvSpPr>
          <p:cNvPr id="6" name="Rubrik 5"/>
          <p:cNvSpPr>
            <a:spLocks noGrp="1"/>
          </p:cNvSpPr>
          <p:nvPr>
            <p:ph type="title"/>
          </p:nvPr>
        </p:nvSpPr>
        <p:spPr/>
        <p:txBody>
          <a:bodyPr>
            <a:noAutofit/>
          </a:bodyPr>
          <a:lstStyle/>
          <a:p>
            <a:r>
              <a:rPr lang="sv-SE" sz="3600" b="0" dirty="0" smtClean="0">
                <a:effectLst/>
                <a:cs typeface="Times New Roman" pitchFamily="18" charset="0"/>
              </a:rPr>
              <a:t>PROCESSUELLA MÖJLIGHETER</a:t>
            </a:r>
            <a:br>
              <a:rPr lang="sv-SE" sz="3600" b="0" dirty="0" smtClean="0">
                <a:effectLst/>
                <a:cs typeface="Times New Roman" pitchFamily="18" charset="0"/>
              </a:rPr>
            </a:br>
            <a:r>
              <a:rPr lang="sv-SE" sz="3600" b="0" dirty="0" smtClean="0">
                <a:effectLst/>
                <a:cs typeface="Times New Roman" pitchFamily="18" charset="0"/>
              </a:rPr>
              <a:t>VAD KAN PRÖVAS AV DOMSTOLEN?</a:t>
            </a:r>
            <a:endParaRPr lang="sv-SE" sz="3600" b="0" dirty="0">
              <a:effectLst/>
            </a:endParaRPr>
          </a:p>
        </p:txBody>
      </p:sp>
    </p:spTree>
    <p:extLst>
      <p:ext uri="{BB962C8B-B14F-4D97-AF65-F5344CB8AC3E}">
        <p14:creationId xmlns:p14="http://schemas.microsoft.com/office/powerpoint/2010/main" val="90429973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Autofit/>
          </a:bodyPr>
          <a:lstStyle/>
          <a:p>
            <a:r>
              <a:rPr lang="sv-SE" sz="1900" dirty="0">
                <a:latin typeface="Times New Roman" panose="02020603050405020304" pitchFamily="18" charset="0"/>
                <a:cs typeface="Times New Roman" panose="02020603050405020304" pitchFamily="18" charset="0"/>
              </a:rPr>
              <a:t>Umgängesyrkande i mål om vårdnad utan stämning </a:t>
            </a:r>
          </a:p>
          <a:p>
            <a:r>
              <a:rPr lang="sv-SE" sz="1900" dirty="0">
                <a:latin typeface="Times New Roman" panose="02020603050405020304" pitchFamily="18" charset="0"/>
                <a:cs typeface="Times New Roman" panose="02020603050405020304" pitchFamily="18" charset="0"/>
              </a:rPr>
              <a:t>Vårdnadshavare (den förälder) som vill begränsa umgänget mellan barnet och den andra föräldern kan påkalla ändring i fråga om umgänge </a:t>
            </a:r>
            <a:endParaRPr lang="sv-SE" sz="1900" dirty="0" smtClean="0">
              <a:latin typeface="Times New Roman" panose="02020603050405020304" pitchFamily="18" charset="0"/>
              <a:cs typeface="Times New Roman" panose="02020603050405020304" pitchFamily="18" charset="0"/>
            </a:endParaRPr>
          </a:p>
          <a:p>
            <a:r>
              <a:rPr lang="sv-SE" sz="1900" dirty="0" smtClean="0">
                <a:latin typeface="Times New Roman" panose="02020603050405020304" pitchFamily="18" charset="0"/>
                <a:cs typeface="Times New Roman" panose="02020603050405020304" pitchFamily="18" charset="0"/>
              </a:rPr>
              <a:t>En </a:t>
            </a:r>
            <a:r>
              <a:rPr lang="sv-SE" sz="1900" dirty="0">
                <a:latin typeface="Times New Roman" panose="02020603050405020304" pitchFamily="18" charset="0"/>
                <a:cs typeface="Times New Roman" panose="02020603050405020304" pitchFamily="18" charset="0"/>
              </a:rPr>
              <a:t>förälders yrkande att barnet ska ha umgänge med den andra föräldern kan </a:t>
            </a:r>
            <a:r>
              <a:rPr lang="sv-SE" sz="1900" dirty="0" smtClean="0">
                <a:latin typeface="Times New Roman" panose="02020603050405020304" pitchFamily="18" charset="0"/>
                <a:cs typeface="Times New Roman" panose="02020603050405020304" pitchFamily="18" charset="0"/>
              </a:rPr>
              <a:t>prövas</a:t>
            </a:r>
            <a:endParaRPr lang="sv-SE" sz="1900" dirty="0">
              <a:latin typeface="Times New Roman" panose="02020603050405020304" pitchFamily="18" charset="0"/>
              <a:cs typeface="Times New Roman" panose="02020603050405020304" pitchFamily="18" charset="0"/>
            </a:endParaRPr>
          </a:p>
          <a:p>
            <a:r>
              <a:rPr lang="sv-SE" sz="1900" dirty="0">
                <a:latin typeface="Times New Roman" panose="02020603050405020304" pitchFamily="18" charset="0"/>
                <a:cs typeface="Times New Roman" panose="02020603050405020304" pitchFamily="18" charset="0"/>
              </a:rPr>
              <a:t>Mål om umgänge – </a:t>
            </a:r>
            <a:r>
              <a:rPr lang="sv-SE" sz="1900" dirty="0" err="1">
                <a:latin typeface="Times New Roman" panose="02020603050405020304" pitchFamily="18" charset="0"/>
                <a:cs typeface="Times New Roman" panose="02020603050405020304" pitchFamily="18" charset="0"/>
              </a:rPr>
              <a:t>lis</a:t>
            </a:r>
            <a:r>
              <a:rPr lang="sv-SE" sz="1900" dirty="0">
                <a:latin typeface="Times New Roman" panose="02020603050405020304" pitchFamily="18" charset="0"/>
                <a:cs typeface="Times New Roman" panose="02020603050405020304" pitchFamily="18" charset="0"/>
              </a:rPr>
              <a:t> </a:t>
            </a:r>
            <a:r>
              <a:rPr lang="sv-SE" sz="1900" dirty="0" err="1">
                <a:latin typeface="Times New Roman" panose="02020603050405020304" pitchFamily="18" charset="0"/>
                <a:cs typeface="Times New Roman" panose="02020603050405020304" pitchFamily="18" charset="0"/>
              </a:rPr>
              <a:t>pendensverkan</a:t>
            </a:r>
            <a:r>
              <a:rPr lang="sv-SE" sz="1900" dirty="0">
                <a:latin typeface="Times New Roman" panose="02020603050405020304" pitchFamily="18" charset="0"/>
                <a:cs typeface="Times New Roman" panose="02020603050405020304" pitchFamily="18" charset="0"/>
              </a:rPr>
              <a:t> för yrkande om vårdnad i annan </a:t>
            </a:r>
            <a:r>
              <a:rPr lang="sv-SE" sz="1900" dirty="0" smtClean="0">
                <a:latin typeface="Times New Roman" panose="02020603050405020304" pitchFamily="18" charset="0"/>
                <a:cs typeface="Times New Roman" panose="02020603050405020304" pitchFamily="18" charset="0"/>
              </a:rPr>
              <a:t>domstol</a:t>
            </a:r>
            <a:endParaRPr lang="sv-SE" sz="1900" dirty="0">
              <a:latin typeface="Times New Roman" panose="02020603050405020304" pitchFamily="18" charset="0"/>
              <a:cs typeface="Times New Roman" panose="02020603050405020304" pitchFamily="18" charset="0"/>
            </a:endParaRPr>
          </a:p>
          <a:p>
            <a:r>
              <a:rPr lang="sv-SE" sz="1900" dirty="0">
                <a:latin typeface="Times New Roman" panose="02020603050405020304" pitchFamily="18" charset="0"/>
                <a:cs typeface="Times New Roman" panose="02020603050405020304" pitchFamily="18" charset="0"/>
              </a:rPr>
              <a:t>Mål om vårdnad – </a:t>
            </a:r>
            <a:r>
              <a:rPr lang="sv-SE" sz="1900" dirty="0" err="1">
                <a:latin typeface="Times New Roman" panose="02020603050405020304" pitchFamily="18" charset="0"/>
                <a:cs typeface="Times New Roman" panose="02020603050405020304" pitchFamily="18" charset="0"/>
              </a:rPr>
              <a:t>lis</a:t>
            </a:r>
            <a:r>
              <a:rPr lang="sv-SE" sz="1900" dirty="0">
                <a:latin typeface="Times New Roman" panose="02020603050405020304" pitchFamily="18" charset="0"/>
                <a:cs typeface="Times New Roman" panose="02020603050405020304" pitchFamily="18" charset="0"/>
              </a:rPr>
              <a:t> </a:t>
            </a:r>
            <a:r>
              <a:rPr lang="sv-SE" sz="1900" dirty="0" err="1">
                <a:latin typeface="Times New Roman" panose="02020603050405020304" pitchFamily="18" charset="0"/>
                <a:cs typeface="Times New Roman" panose="02020603050405020304" pitchFamily="18" charset="0"/>
              </a:rPr>
              <a:t>pendensverkan</a:t>
            </a:r>
            <a:r>
              <a:rPr lang="sv-SE" sz="1900" dirty="0">
                <a:latin typeface="Times New Roman" panose="02020603050405020304" pitchFamily="18" charset="0"/>
                <a:cs typeface="Times New Roman" panose="02020603050405020304" pitchFamily="18" charset="0"/>
              </a:rPr>
              <a:t> för yrkande om vårdnad </a:t>
            </a:r>
            <a:endParaRPr lang="sv-SE" sz="1900" dirty="0" smtClean="0">
              <a:latin typeface="Times New Roman" panose="02020603050405020304" pitchFamily="18" charset="0"/>
              <a:cs typeface="Times New Roman" panose="02020603050405020304" pitchFamily="18" charset="0"/>
            </a:endParaRPr>
          </a:p>
          <a:p>
            <a:r>
              <a:rPr lang="sv-SE" sz="1900" dirty="0" smtClean="0">
                <a:latin typeface="Times New Roman" panose="02020603050405020304" pitchFamily="18" charset="0"/>
                <a:cs typeface="Times New Roman" panose="02020603050405020304" pitchFamily="18" charset="0"/>
              </a:rPr>
              <a:t>Ej </a:t>
            </a:r>
            <a:r>
              <a:rPr lang="sv-SE" sz="1900" dirty="0" err="1">
                <a:latin typeface="Times New Roman" panose="02020603050405020304" pitchFamily="18" charset="0"/>
                <a:cs typeface="Times New Roman" panose="02020603050405020304" pitchFamily="18" charset="0"/>
              </a:rPr>
              <a:t>reformatio</a:t>
            </a:r>
            <a:r>
              <a:rPr lang="sv-SE" sz="1900" dirty="0">
                <a:latin typeface="Times New Roman" panose="02020603050405020304" pitchFamily="18" charset="0"/>
                <a:cs typeface="Times New Roman" panose="02020603050405020304" pitchFamily="18" charset="0"/>
              </a:rPr>
              <a:t> in </a:t>
            </a:r>
            <a:r>
              <a:rPr lang="sv-SE" sz="1900" dirty="0" err="1">
                <a:latin typeface="Times New Roman" panose="02020603050405020304" pitchFamily="18" charset="0"/>
                <a:cs typeface="Times New Roman" panose="02020603050405020304" pitchFamily="18" charset="0"/>
              </a:rPr>
              <a:t>pejus</a:t>
            </a:r>
            <a:r>
              <a:rPr lang="sv-SE" sz="1900" dirty="0">
                <a:latin typeface="Times New Roman" panose="02020603050405020304" pitchFamily="18" charset="0"/>
                <a:cs typeface="Times New Roman" panose="02020603050405020304" pitchFamily="18" charset="0"/>
              </a:rPr>
              <a:t> att i </a:t>
            </a:r>
            <a:r>
              <a:rPr lang="sv-SE" sz="1900" dirty="0" err="1">
                <a:latin typeface="Times New Roman" panose="02020603050405020304" pitchFamily="18" charset="0"/>
                <a:cs typeface="Times New Roman" panose="02020603050405020304" pitchFamily="18" charset="0"/>
              </a:rPr>
              <a:t>HovR</a:t>
            </a:r>
            <a:r>
              <a:rPr lang="sv-SE" sz="1900" dirty="0">
                <a:latin typeface="Times New Roman" panose="02020603050405020304" pitchFamily="18" charset="0"/>
                <a:cs typeface="Times New Roman" panose="02020603050405020304" pitchFamily="18" charset="0"/>
              </a:rPr>
              <a:t> inskränka umgänge på motparts talan </a:t>
            </a:r>
          </a:p>
          <a:p>
            <a:r>
              <a:rPr lang="sv-SE" sz="1900" dirty="0">
                <a:latin typeface="Times New Roman" panose="02020603050405020304" pitchFamily="18" charset="0"/>
                <a:cs typeface="Times New Roman" panose="02020603050405020304" pitchFamily="18" charset="0"/>
              </a:rPr>
              <a:t>Flera barn olika mammor/pappor</a:t>
            </a:r>
          </a:p>
          <a:p>
            <a:r>
              <a:rPr lang="sv-SE" sz="1900" dirty="0">
                <a:latin typeface="Times New Roman" panose="02020603050405020304" pitchFamily="18" charset="0"/>
                <a:cs typeface="Times New Roman" panose="02020603050405020304" pitchFamily="18" charset="0"/>
              </a:rPr>
              <a:t>Barn bor i olika domsagor </a:t>
            </a:r>
            <a:r>
              <a:rPr lang="sv-SE" sz="1900" dirty="0" smtClean="0">
                <a:latin typeface="Times New Roman" panose="02020603050405020304" pitchFamily="18" charset="0"/>
                <a:cs typeface="Times New Roman" panose="02020603050405020304" pitchFamily="18" charset="0"/>
              </a:rPr>
              <a:t>Det </a:t>
            </a:r>
            <a:r>
              <a:rPr lang="sv-SE" sz="1900" dirty="0">
                <a:latin typeface="Times New Roman" panose="02020603050405020304" pitchFamily="18" charset="0"/>
                <a:cs typeface="Times New Roman" panose="02020603050405020304" pitchFamily="18" charset="0"/>
              </a:rPr>
              <a:t>är inte möjligt att i ett mål om vårdnad yrka äktenskapsskillnad </a:t>
            </a:r>
            <a:r>
              <a:rPr lang="sv-SE" sz="1900" dirty="0" smtClean="0">
                <a:latin typeface="Times New Roman" panose="02020603050405020304" pitchFamily="18" charset="0"/>
                <a:cs typeface="Times New Roman" panose="02020603050405020304" pitchFamily="18" charset="0"/>
              </a:rPr>
              <a:t>Det </a:t>
            </a:r>
            <a:r>
              <a:rPr lang="sv-SE" sz="1900" dirty="0">
                <a:latin typeface="Times New Roman" panose="02020603050405020304" pitchFamily="18" charset="0"/>
                <a:cs typeface="Times New Roman" panose="02020603050405020304" pitchFamily="18" charset="0"/>
              </a:rPr>
              <a:t>går inte att yrka boende m.m. i ett mål som anhängiggjorts som underhållsbidrag </a:t>
            </a:r>
            <a:r>
              <a:rPr lang="sv-SE" sz="1900" dirty="0" smtClean="0">
                <a:latin typeface="Times New Roman" panose="02020603050405020304" pitchFamily="18" charset="0"/>
                <a:cs typeface="Times New Roman" panose="02020603050405020304" pitchFamily="18" charset="0"/>
              </a:rPr>
              <a:t>(För </a:t>
            </a:r>
            <a:r>
              <a:rPr lang="sv-SE" sz="1900" dirty="0">
                <a:latin typeface="Times New Roman" panose="02020603050405020304" pitchFamily="18" charset="0"/>
                <a:cs typeface="Times New Roman" panose="02020603050405020304" pitchFamily="18" charset="0"/>
              </a:rPr>
              <a:t>att frågor ska kunna prövas krävs att talan omfattar det </a:t>
            </a:r>
            <a:r>
              <a:rPr lang="sv-SE" sz="1900" dirty="0" smtClean="0">
                <a:latin typeface="Times New Roman" panose="02020603050405020304" pitchFamily="18" charset="0"/>
                <a:cs typeface="Times New Roman" panose="02020603050405020304" pitchFamily="18" charset="0"/>
              </a:rPr>
              <a:t>barnet</a:t>
            </a:r>
          </a:p>
          <a:p>
            <a:r>
              <a:rPr lang="sv-SE" sz="1900" dirty="0" smtClean="0">
                <a:latin typeface="Times New Roman" panose="02020603050405020304" pitchFamily="18" charset="0"/>
                <a:cs typeface="Times New Roman" panose="02020603050405020304" pitchFamily="18" charset="0"/>
              </a:rPr>
              <a:t>Ej yrkande om äktenskapsskillnad i vårdnadsmål</a:t>
            </a:r>
            <a:endParaRPr lang="sv-SE" sz="1900" dirty="0">
              <a:latin typeface="Times New Roman" panose="02020603050405020304" pitchFamily="18" charset="0"/>
              <a:cs typeface="Times New Roman" panose="02020603050405020304" pitchFamily="18" charset="0"/>
            </a:endParaRPr>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11</a:t>
            </a:fld>
            <a:endParaRPr lang="sv-SE" dirty="0"/>
          </a:p>
        </p:txBody>
      </p:sp>
      <p:sp>
        <p:nvSpPr>
          <p:cNvPr id="6" name="Rubrik 5"/>
          <p:cNvSpPr>
            <a:spLocks noGrp="1"/>
          </p:cNvSpPr>
          <p:nvPr>
            <p:ph type="title"/>
          </p:nvPr>
        </p:nvSpPr>
        <p:spPr/>
        <p:txBody>
          <a:bodyPr>
            <a:noAutofit/>
          </a:bodyPr>
          <a:lstStyle/>
          <a:p>
            <a:r>
              <a:rPr lang="sv-SE" sz="3600" b="0" dirty="0" smtClean="0">
                <a:effectLst/>
                <a:cs typeface="Times New Roman" pitchFamily="18" charset="0"/>
              </a:rPr>
              <a:t>PROCESSUELLA MÖJLIGHETER</a:t>
            </a:r>
            <a:br>
              <a:rPr lang="sv-SE" sz="3600" b="0" dirty="0" smtClean="0">
                <a:effectLst/>
                <a:cs typeface="Times New Roman" pitchFamily="18" charset="0"/>
              </a:rPr>
            </a:br>
            <a:r>
              <a:rPr lang="sv-SE" sz="3600" b="0" dirty="0" smtClean="0">
                <a:effectLst/>
                <a:cs typeface="Times New Roman" pitchFamily="18" charset="0"/>
              </a:rPr>
              <a:t>VAD KAN PRÖVAS AV DOMSTOLEN?</a:t>
            </a:r>
            <a:endParaRPr lang="sv-SE" sz="3600" b="0" dirty="0">
              <a:effectLst/>
            </a:endParaRPr>
          </a:p>
        </p:txBody>
      </p:sp>
    </p:spTree>
    <p:extLst>
      <p:ext uri="{BB962C8B-B14F-4D97-AF65-F5344CB8AC3E}">
        <p14:creationId xmlns:p14="http://schemas.microsoft.com/office/powerpoint/2010/main" val="124854799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lnSpcReduction="10000"/>
          </a:bodyPr>
          <a:lstStyle/>
          <a:p>
            <a:r>
              <a:rPr lang="sv-SE" sz="2800" dirty="0" smtClean="0">
                <a:latin typeface="Times New Roman" panose="02020603050405020304" pitchFamily="18" charset="0"/>
                <a:cs typeface="Times New Roman" panose="02020603050405020304" pitchFamily="18" charset="0"/>
              </a:rPr>
              <a:t>Ej yrkande om boende m.m. i mål om underhållsbidrag</a:t>
            </a:r>
          </a:p>
          <a:p>
            <a:r>
              <a:rPr lang="sv-SE" sz="2800" dirty="0" smtClean="0">
                <a:latin typeface="Times New Roman" panose="02020603050405020304" pitchFamily="18" charset="0"/>
                <a:cs typeface="Times New Roman" panose="02020603050405020304" pitchFamily="18" charset="0"/>
              </a:rPr>
              <a:t>För att frågor ska kunna prövas måste talan omfatta barnet</a:t>
            </a:r>
          </a:p>
          <a:p>
            <a:pPr lvl="1"/>
            <a:r>
              <a:rPr lang="sv-SE" sz="2400" dirty="0" smtClean="0">
                <a:latin typeface="Times New Roman" panose="02020603050405020304" pitchFamily="18" charset="0"/>
                <a:cs typeface="Times New Roman" panose="02020603050405020304" pitchFamily="18" charset="0"/>
              </a:rPr>
              <a:t>Halmstads tingsrätts beslut den 21 augusti 2014 i målet T 1645-14. – Eftersom S och Z redan har gemensam vårdnad om B, 061221-0000, saknar tingsrätten möjlighet att besluta att vårdnaden om B ska vara gemensam. Detta förhållande utgör ett rättegångshinder. S:s talan ska därför avvisas. – Tingsrätten avvisar S:s talan i målet. </a:t>
            </a:r>
          </a:p>
          <a:p>
            <a:r>
              <a:rPr lang="sv-SE" sz="2800" dirty="0" smtClean="0">
                <a:latin typeface="Times New Roman" panose="02020603050405020304" pitchFamily="18" charset="0"/>
                <a:cs typeface="Times New Roman" panose="02020603050405020304" pitchFamily="18" charset="0"/>
              </a:rPr>
              <a:t>Interimistiska beslut kan inte meddelas i ärenden om verkställighet </a:t>
            </a:r>
          </a:p>
          <a:p>
            <a:endParaRPr lang="sv-SE" dirty="0">
              <a:latin typeface="Times New Roman" panose="02020603050405020304" pitchFamily="18" charset="0"/>
              <a:cs typeface="Times New Roman" panose="02020603050405020304" pitchFamily="18" charset="0"/>
            </a:endParaRPr>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12</a:t>
            </a:fld>
            <a:endParaRPr lang="sv-SE" dirty="0"/>
          </a:p>
        </p:txBody>
      </p:sp>
      <p:sp>
        <p:nvSpPr>
          <p:cNvPr id="6" name="Rubrik 5"/>
          <p:cNvSpPr>
            <a:spLocks noGrp="1"/>
          </p:cNvSpPr>
          <p:nvPr>
            <p:ph type="title"/>
          </p:nvPr>
        </p:nvSpPr>
        <p:spPr/>
        <p:txBody>
          <a:bodyPr>
            <a:noAutofit/>
          </a:bodyPr>
          <a:lstStyle/>
          <a:p>
            <a:r>
              <a:rPr lang="sv-SE" sz="3600" b="0" dirty="0" smtClean="0">
                <a:effectLst/>
                <a:cs typeface="Times New Roman" pitchFamily="18" charset="0"/>
              </a:rPr>
              <a:t>PROCESSUELLA MÖJLIGHETER</a:t>
            </a:r>
            <a:br>
              <a:rPr lang="sv-SE" sz="3600" b="0" dirty="0" smtClean="0">
                <a:effectLst/>
                <a:cs typeface="Times New Roman" pitchFamily="18" charset="0"/>
              </a:rPr>
            </a:br>
            <a:r>
              <a:rPr lang="sv-SE" sz="3600" b="0" dirty="0" smtClean="0">
                <a:effectLst/>
                <a:cs typeface="Times New Roman" pitchFamily="18" charset="0"/>
              </a:rPr>
              <a:t>VAD KAN PRÖVAS AV DOMSTOLEN?</a:t>
            </a:r>
            <a:endParaRPr lang="sv-SE" sz="3600" b="0" dirty="0">
              <a:effectLst/>
              <a:cs typeface="Times New Roman" pitchFamily="18" charset="0"/>
            </a:endParaRPr>
          </a:p>
        </p:txBody>
      </p:sp>
    </p:spTree>
    <p:extLst>
      <p:ext uri="{BB962C8B-B14F-4D97-AF65-F5344CB8AC3E}">
        <p14:creationId xmlns:p14="http://schemas.microsoft.com/office/powerpoint/2010/main" val="132493663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sz="2800" dirty="0" smtClean="0">
                <a:latin typeface="Times New Roman" pitchFamily="18" charset="0"/>
                <a:cs typeface="Times New Roman" pitchFamily="18" charset="0"/>
              </a:rPr>
              <a:t>Gången</a:t>
            </a:r>
          </a:p>
          <a:p>
            <a:pPr lvl="1"/>
            <a:r>
              <a:rPr lang="sv-SE" sz="2800" dirty="0" smtClean="0">
                <a:latin typeface="Times New Roman" pitchFamily="18" charset="0"/>
                <a:cs typeface="Times New Roman" pitchFamily="18" charset="0"/>
              </a:rPr>
              <a:t>Samarbetssamtal</a:t>
            </a:r>
          </a:p>
          <a:p>
            <a:pPr lvl="1"/>
            <a:r>
              <a:rPr lang="sv-SE" sz="2800" dirty="0" smtClean="0">
                <a:latin typeface="Times New Roman" pitchFamily="18" charset="0"/>
                <a:cs typeface="Times New Roman" pitchFamily="18" charset="0"/>
              </a:rPr>
              <a:t>Domstolens försök att få parterna att komma till en samförståndslösning</a:t>
            </a:r>
          </a:p>
          <a:p>
            <a:pPr lvl="1"/>
            <a:r>
              <a:rPr lang="sv-SE" sz="2800" dirty="0" smtClean="0">
                <a:latin typeface="Times New Roman" pitchFamily="18" charset="0"/>
                <a:cs typeface="Times New Roman" pitchFamily="18" charset="0"/>
              </a:rPr>
              <a:t>Utredning (vårdnad, boende och/eller umgänge)</a:t>
            </a:r>
          </a:p>
          <a:p>
            <a:pPr lvl="1"/>
            <a:r>
              <a:rPr lang="sv-SE" sz="2800" dirty="0" smtClean="0">
                <a:latin typeface="Times New Roman" pitchFamily="18" charset="0"/>
                <a:cs typeface="Times New Roman" pitchFamily="18" charset="0"/>
              </a:rPr>
              <a:t>Medlare enligt 6 kap. FB</a:t>
            </a:r>
          </a:p>
          <a:p>
            <a:r>
              <a:rPr lang="sv-SE" sz="2800" dirty="0" smtClean="0">
                <a:latin typeface="Times New Roman" pitchFamily="18" charset="0"/>
                <a:cs typeface="Times New Roman" pitchFamily="18" charset="0"/>
              </a:rPr>
              <a:t>Försök till lösning under förberedelseskedet</a:t>
            </a:r>
          </a:p>
          <a:p>
            <a:r>
              <a:rPr lang="sv-SE" sz="2800" dirty="0" smtClean="0">
                <a:latin typeface="Times New Roman" pitchFamily="18" charset="0"/>
                <a:cs typeface="Times New Roman" pitchFamily="18" charset="0"/>
              </a:rPr>
              <a:t>Konflikt och försoning</a:t>
            </a:r>
          </a:p>
          <a:p>
            <a:r>
              <a:rPr lang="sv-SE" sz="2800" dirty="0" smtClean="0">
                <a:latin typeface="Times New Roman" pitchFamily="18" charset="0"/>
                <a:cs typeface="Times New Roman" pitchFamily="18" charset="0"/>
              </a:rPr>
              <a:t>Olika steg under målets gång</a:t>
            </a:r>
            <a:endParaRPr lang="sv-SE" sz="2400" dirty="0" smtClean="0">
              <a:latin typeface="Times New Roman" pitchFamily="18" charset="0"/>
              <a:cs typeface="Times New Roman" pitchFamily="18" charset="0"/>
            </a:endParaRPr>
          </a:p>
          <a:p>
            <a:endParaRPr lang="sv-SE" dirty="0" smtClean="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13</a:t>
            </a:fld>
            <a:endParaRPr lang="sv-SE" dirty="0"/>
          </a:p>
        </p:txBody>
      </p:sp>
      <p:sp>
        <p:nvSpPr>
          <p:cNvPr id="6" name="Rubrik 5"/>
          <p:cNvSpPr>
            <a:spLocks noGrp="1"/>
          </p:cNvSpPr>
          <p:nvPr>
            <p:ph type="title"/>
          </p:nvPr>
        </p:nvSpPr>
        <p:spPr/>
        <p:txBody>
          <a:bodyPr>
            <a:normAutofit fontScale="90000"/>
          </a:bodyPr>
          <a:lstStyle/>
          <a:p>
            <a:r>
              <a:rPr lang="sv-SE" dirty="0" smtClean="0"/>
              <a:t>SAMFÖRSTÅNDSLÖSNINGAR</a:t>
            </a:r>
            <a:br>
              <a:rPr lang="sv-SE" dirty="0" smtClean="0"/>
            </a:br>
            <a:r>
              <a:rPr lang="sv-SE" dirty="0" smtClean="0"/>
              <a:t>Rättens eller annans medverkan</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latin typeface="Times New Roman" pitchFamily="18" charset="0"/>
                <a:cs typeface="Times New Roman" pitchFamily="18" charset="0"/>
              </a:rPr>
              <a:t>Domstolen ska verka för samförståndslösningar  </a:t>
            </a:r>
          </a:p>
          <a:p>
            <a:r>
              <a:rPr lang="sv-SE" dirty="0" smtClean="0">
                <a:latin typeface="Times New Roman" pitchFamily="18" charset="0"/>
                <a:cs typeface="Times New Roman" pitchFamily="18" charset="0"/>
              </a:rPr>
              <a:t>Hur långt kan domaren gå?</a:t>
            </a:r>
          </a:p>
          <a:p>
            <a:r>
              <a:rPr lang="sv-SE" dirty="0" smtClean="0">
                <a:latin typeface="Times New Roman" pitchFamily="18" charset="0"/>
                <a:cs typeface="Times New Roman" pitchFamily="18" charset="0"/>
              </a:rPr>
              <a:t>Varbergs tingsrätt beslut det 23 maj 2014, Ä 438-14</a:t>
            </a:r>
          </a:p>
          <a:p>
            <a:r>
              <a:rPr lang="sv-SE" dirty="0" smtClean="0">
                <a:latin typeface="Times New Roman" pitchFamily="18" charset="0"/>
                <a:cs typeface="Times New Roman" pitchFamily="18" charset="0"/>
              </a:rPr>
              <a:t>Tidsplan</a:t>
            </a:r>
          </a:p>
          <a:p>
            <a:pPr lvl="1"/>
            <a:r>
              <a:rPr lang="sv-SE" dirty="0" smtClean="0">
                <a:latin typeface="Times New Roman" pitchFamily="18" charset="0"/>
                <a:cs typeface="Times New Roman" pitchFamily="18" charset="0"/>
              </a:rPr>
              <a:t>JO beslut den 17 oktober 2014, dnr 6418-2013</a:t>
            </a:r>
          </a:p>
          <a:p>
            <a:endParaRPr lang="sv-SE" dirty="0" smtClean="0">
              <a:latin typeface="Times New Roman" pitchFamily="18" charset="0"/>
              <a:cs typeface="Times New Roman" pitchFamily="18" charset="0"/>
            </a:endParaRPr>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14</a:t>
            </a:fld>
            <a:endParaRPr lang="sv-SE" dirty="0"/>
          </a:p>
        </p:txBody>
      </p:sp>
      <p:sp>
        <p:nvSpPr>
          <p:cNvPr id="6" name="Rubrik 5"/>
          <p:cNvSpPr>
            <a:spLocks noGrp="1"/>
          </p:cNvSpPr>
          <p:nvPr>
            <p:ph type="title"/>
          </p:nvPr>
        </p:nvSpPr>
        <p:spPr/>
        <p:txBody>
          <a:bodyPr/>
          <a:lstStyle/>
          <a:p>
            <a:r>
              <a:rPr lang="sv-SE" dirty="0" smtClean="0"/>
              <a:t>VISSA FRÅGOR OM JÄV, M.M.</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10000"/>
          </a:bodyPr>
          <a:lstStyle/>
          <a:p>
            <a:pPr marL="348691" indent="-348691" defTabSz="804672">
              <a:buFont typeface="Wingdings" pitchFamily="2" charset="2"/>
              <a:buChar char="Ø"/>
              <a:defRPr sz="1800"/>
            </a:pPr>
            <a:r>
              <a:rPr lang="sv-SE" sz="2800" dirty="0" smtClean="0">
                <a:latin typeface="Times New Roman" pitchFamily="18" charset="0"/>
                <a:cs typeface="Times New Roman" pitchFamily="18" charset="0"/>
              </a:rPr>
              <a:t>Bevisupptagning inte tillåten</a:t>
            </a:r>
          </a:p>
          <a:p>
            <a:pPr marL="348691" lvl="0" indent="-348691" defTabSz="804672">
              <a:buFont typeface="Wingdings" pitchFamily="2" charset="2"/>
              <a:buChar char="Ø"/>
              <a:defRPr sz="1800"/>
            </a:pPr>
            <a:r>
              <a:rPr lang="sv-SE" sz="2800" dirty="0" smtClean="0">
                <a:latin typeface="Times New Roman"/>
                <a:ea typeface="Times New Roman"/>
                <a:cs typeface="Times New Roman"/>
                <a:sym typeface="Times New Roman"/>
              </a:rPr>
              <a:t>Vilken utredning kan/får förekomma?</a:t>
            </a:r>
          </a:p>
          <a:p>
            <a:pPr marL="348691" lvl="0" indent="-348691" defTabSz="804672">
              <a:buFont typeface="Wingdings" pitchFamily="2" charset="2"/>
              <a:buChar char="Ø"/>
              <a:defRPr sz="1800"/>
            </a:pPr>
            <a:r>
              <a:rPr lang="sv-SE" sz="2800" dirty="0" smtClean="0">
                <a:latin typeface="Times" pitchFamily="18" charset="0"/>
                <a:ea typeface="Times New Roman"/>
                <a:cs typeface="Times New Roman"/>
                <a:sym typeface="Times New Roman"/>
              </a:rPr>
              <a:t>Hur handskas domstolen med vittnesattester och annat skriftligt material som ibland (för ofta) ges in av en part/ombudet inför prövningen att ett interimistiskt beslut (ofta i samband med muntlig förberedelse)?</a:t>
            </a:r>
          </a:p>
          <a:p>
            <a:pPr marL="348691" indent="-348691" defTabSz="804672">
              <a:buFont typeface="Wingdings" pitchFamily="2" charset="2"/>
              <a:buChar char="Ø"/>
              <a:defRPr sz="1800"/>
            </a:pPr>
            <a:r>
              <a:rPr lang="sv-SE" sz="2800" dirty="0" smtClean="0">
                <a:latin typeface="Times New Roman"/>
                <a:ea typeface="Times New Roman"/>
                <a:cs typeface="Times New Roman"/>
                <a:sym typeface="Times New Roman"/>
              </a:rPr>
              <a:t>Har denna skriftliga bevisning i allmänhet någon betydelse? och om så är fallet vilken? </a:t>
            </a:r>
            <a:endParaRPr lang="sv-SE" sz="2800" dirty="0" smtClean="0">
              <a:latin typeface="Times New Roman"/>
              <a:cs typeface="Times New Roman"/>
              <a:sym typeface="Times New Roman"/>
            </a:endParaRPr>
          </a:p>
          <a:p>
            <a:pPr marL="348691" indent="-348691" defTabSz="804672">
              <a:buFont typeface="Wingdings" pitchFamily="2" charset="2"/>
              <a:buChar char="Ø"/>
              <a:defRPr sz="1800"/>
            </a:pPr>
            <a:r>
              <a:rPr lang="sv-SE" sz="2800" dirty="0" smtClean="0">
                <a:latin typeface="Times New Roman" panose="02020603050405020304" pitchFamily="18" charset="0"/>
                <a:cs typeface="Times New Roman" panose="02020603050405020304" pitchFamily="18" charset="0"/>
                <a:sym typeface="Times New Roman"/>
              </a:rPr>
              <a:t>Näraliggande fråga: </a:t>
            </a:r>
            <a:r>
              <a:rPr lang="sv-SE" sz="2800" dirty="0" smtClean="0">
                <a:latin typeface="Times New Roman" panose="02020603050405020304" pitchFamily="18" charset="0"/>
                <a:cs typeface="Times New Roman" panose="02020603050405020304" pitchFamily="18" charset="0"/>
              </a:rPr>
              <a:t>Hur många gånger kan en och samma familjerättssekreterare utreda samma förhållanden utan att anses jävig.</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15</a:t>
            </a:fld>
            <a:endParaRPr lang="sv-SE" dirty="0"/>
          </a:p>
        </p:txBody>
      </p:sp>
      <p:sp>
        <p:nvSpPr>
          <p:cNvPr id="6" name="Rubrik 5"/>
          <p:cNvSpPr>
            <a:spLocks noGrp="1"/>
          </p:cNvSpPr>
          <p:nvPr>
            <p:ph type="title"/>
          </p:nvPr>
        </p:nvSpPr>
        <p:spPr/>
        <p:txBody>
          <a:bodyPr>
            <a:normAutofit fontScale="90000"/>
          </a:bodyPr>
          <a:lstStyle/>
          <a:p>
            <a:r>
              <a:rPr lang="sv-SE" dirty="0" smtClean="0"/>
              <a:t>TILLÅTEN BEVISNING OCH UTRED- NING – INTERIMISTISKT BESLUT? I</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r>
              <a:rPr lang="sv-SE" sz="2800" dirty="0" smtClean="0">
                <a:latin typeface="Times New Roman" pitchFamily="18" charset="0"/>
                <a:cs typeface="Times New Roman" pitchFamily="18" charset="0"/>
              </a:rPr>
              <a:t>RH 1994:11. I mål om interimistiskt beslut om umgänge avvisade hovrätten vittnesbevisning. </a:t>
            </a:r>
          </a:p>
          <a:p>
            <a:r>
              <a:rPr lang="sv-SE" sz="2800" dirty="0" smtClean="0">
                <a:latin typeface="Times New Roman" pitchFamily="18" charset="0"/>
                <a:cs typeface="Times New Roman" pitchFamily="18" charset="0"/>
              </a:rPr>
              <a:t>Göta hovrätts beslut den 24 maj 2012 i målet ÖÄ 1312-13. [ s. 237]</a:t>
            </a:r>
          </a:p>
          <a:p>
            <a:r>
              <a:rPr lang="sv-SE" sz="2800" dirty="0" smtClean="0">
                <a:latin typeface="Times New Roman" pitchFamily="18" charset="0"/>
                <a:cs typeface="Times New Roman" pitchFamily="18" charset="0"/>
              </a:rPr>
              <a:t>----------------</a:t>
            </a:r>
          </a:p>
          <a:p>
            <a:pPr lvl="0"/>
            <a:r>
              <a:rPr lang="sv-SE" sz="2800" dirty="0" smtClean="0">
                <a:latin typeface="Times New Roman" pitchFamily="18" charset="0"/>
                <a:cs typeface="Times New Roman" pitchFamily="18" charset="0"/>
              </a:rPr>
              <a:t>JO beslut den 3 september 2014, dnr 3613-2013.  Tid för interimistiskt beslut.</a:t>
            </a:r>
          </a:p>
          <a:p>
            <a:endParaRPr lang="sv-SE" sz="2800" dirty="0" smtClean="0">
              <a:latin typeface="Times New Roman" pitchFamily="18" charset="0"/>
              <a:cs typeface="Times New Roman" pitchFamily="18" charset="0"/>
            </a:endParaRPr>
          </a:p>
          <a:p>
            <a:endParaRPr lang="sv-SE" sz="2800" dirty="0">
              <a:latin typeface="Times New Roman" pitchFamily="18" charset="0"/>
              <a:cs typeface="Times New Roman" pitchFamily="18" charset="0"/>
            </a:endParaRPr>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16</a:t>
            </a:fld>
            <a:endParaRPr lang="sv-SE" dirty="0"/>
          </a:p>
        </p:txBody>
      </p:sp>
      <p:sp>
        <p:nvSpPr>
          <p:cNvPr id="6" name="Rubrik 5"/>
          <p:cNvSpPr>
            <a:spLocks noGrp="1"/>
          </p:cNvSpPr>
          <p:nvPr>
            <p:ph type="title"/>
          </p:nvPr>
        </p:nvSpPr>
        <p:spPr/>
        <p:txBody>
          <a:bodyPr>
            <a:normAutofit fontScale="90000"/>
          </a:bodyPr>
          <a:lstStyle/>
          <a:p>
            <a:r>
              <a:rPr lang="sv-SE" dirty="0" smtClean="0"/>
              <a:t>TILLÅTEN BEVISNING OCH UTRED- NING – INTERIMISTISKT BESLUT II</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latin typeface="Times New Roman" pitchFamily="18" charset="0"/>
                <a:cs typeface="Times New Roman" pitchFamily="18" charset="0"/>
              </a:rPr>
              <a:t>Umgängesstöd</a:t>
            </a:r>
          </a:p>
          <a:p>
            <a:r>
              <a:rPr lang="sv-SE" dirty="0" smtClean="0">
                <a:latin typeface="Times New Roman" pitchFamily="18" charset="0"/>
                <a:cs typeface="Times New Roman" pitchFamily="18" charset="0"/>
              </a:rPr>
              <a:t>Resekostnader</a:t>
            </a:r>
          </a:p>
          <a:p>
            <a:r>
              <a:rPr lang="sv-SE" dirty="0" smtClean="0">
                <a:latin typeface="Times New Roman" pitchFamily="18" charset="0"/>
                <a:cs typeface="Times New Roman" pitchFamily="18" charset="0"/>
              </a:rPr>
              <a:t>Andra villkor</a:t>
            </a:r>
            <a:endParaRPr lang="sv-SE" dirty="0">
              <a:latin typeface="Times New Roman" pitchFamily="18" charset="0"/>
              <a:cs typeface="Times New Roman" pitchFamily="18" charset="0"/>
            </a:endParaRPr>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17</a:t>
            </a:fld>
            <a:endParaRPr lang="sv-SE" dirty="0"/>
          </a:p>
        </p:txBody>
      </p:sp>
      <p:sp>
        <p:nvSpPr>
          <p:cNvPr id="6" name="Rubrik 5"/>
          <p:cNvSpPr>
            <a:spLocks noGrp="1"/>
          </p:cNvSpPr>
          <p:nvPr>
            <p:ph type="title"/>
          </p:nvPr>
        </p:nvSpPr>
        <p:spPr/>
        <p:txBody>
          <a:bodyPr/>
          <a:lstStyle/>
          <a:p>
            <a:r>
              <a:rPr lang="sv-SE" dirty="0" smtClean="0"/>
              <a:t>VILLKOR FÖR UMGÄNGE</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365760" lvl="2" indent="-256032">
              <a:spcBef>
                <a:spcPts val="400"/>
              </a:spcBef>
              <a:buClr>
                <a:schemeClr val="accent1"/>
              </a:buClr>
              <a:buSzPct val="68000"/>
              <a:buFont typeface="Wingdings 3"/>
              <a:buChar char=""/>
            </a:pPr>
            <a:r>
              <a:rPr lang="sv-SE" sz="2800" dirty="0" smtClean="0">
                <a:latin typeface="Times New Roman" pitchFamily="18" charset="0"/>
                <a:cs typeface="Times New Roman" pitchFamily="18" charset="0"/>
              </a:rPr>
              <a:t>Tre typfall enligt förarbetena</a:t>
            </a:r>
          </a:p>
          <a:p>
            <a:pPr marL="964692" lvl="3" indent="-571500">
              <a:spcBef>
                <a:spcPts val="400"/>
              </a:spcBef>
              <a:buClr>
                <a:schemeClr val="accent1"/>
              </a:buClr>
              <a:buSzPct val="68000"/>
              <a:buFont typeface="+mj-lt"/>
              <a:buAutoNum type="romanUcPeriod"/>
            </a:pPr>
            <a:r>
              <a:rPr lang="sv-SE" sz="2600" dirty="0" smtClean="0">
                <a:latin typeface="Times New Roman" pitchFamily="18" charset="0"/>
                <a:ea typeface="Times New Roman"/>
                <a:cs typeface="Times New Roman" pitchFamily="18" charset="0"/>
                <a:sym typeface="Times New Roman"/>
              </a:rPr>
              <a:t>Umgängesstöd vid hämtning och lämning</a:t>
            </a:r>
          </a:p>
          <a:p>
            <a:pPr marL="964692" lvl="3" indent="-571500">
              <a:spcBef>
                <a:spcPts val="400"/>
              </a:spcBef>
              <a:buClr>
                <a:schemeClr val="accent1"/>
              </a:buClr>
              <a:buSzPct val="68000"/>
              <a:buFont typeface="+mj-lt"/>
              <a:buAutoNum type="romanUcPeriod"/>
            </a:pPr>
            <a:r>
              <a:rPr lang="sv-SE" sz="2600" dirty="0" smtClean="0">
                <a:latin typeface="Times New Roman" pitchFamily="18" charset="0"/>
                <a:ea typeface="Times New Roman"/>
                <a:cs typeface="Times New Roman" pitchFamily="18" charset="0"/>
                <a:sym typeface="Times New Roman"/>
              </a:rPr>
              <a:t>Umgängesstöd vid umgänget om barnet är oroligt för umgänget</a:t>
            </a:r>
          </a:p>
          <a:p>
            <a:pPr marL="964692" lvl="3" indent="-571500">
              <a:spcBef>
                <a:spcPts val="400"/>
              </a:spcBef>
              <a:buClr>
                <a:schemeClr val="accent1"/>
              </a:buClr>
              <a:buSzPct val="68000"/>
              <a:buFont typeface="+mj-lt"/>
              <a:buAutoNum type="romanUcPeriod"/>
            </a:pPr>
            <a:r>
              <a:rPr lang="sv-SE" sz="2600" dirty="0" smtClean="0">
                <a:latin typeface="Times New Roman" pitchFamily="18" charset="0"/>
                <a:ea typeface="Times New Roman"/>
                <a:cs typeface="Times New Roman" pitchFamily="18" charset="0"/>
                <a:sym typeface="Times New Roman"/>
              </a:rPr>
              <a:t>Umgängesstöd om umgängesförälderns omsorgsförmåga brister. (Är detta över huvud taget en lämplig situation eller en situation som passar in på syftet med och tanken bakom umgängesstöd?)</a:t>
            </a:r>
          </a:p>
          <a:p>
            <a:pPr marL="365760" lvl="2" indent="-256032">
              <a:spcBef>
                <a:spcPts val="400"/>
              </a:spcBef>
              <a:buClr>
                <a:schemeClr val="accent1"/>
              </a:buClr>
              <a:buSzPct val="68000"/>
              <a:buFont typeface="Wingdings 3"/>
              <a:buChar char=""/>
            </a:pPr>
            <a:endParaRPr lang="sv-SE" sz="2400" dirty="0" smtClean="0">
              <a:latin typeface="Times New Roman"/>
              <a:ea typeface="Times New Roman"/>
              <a:cs typeface="Times New Roman"/>
              <a:sym typeface="Times New Roman"/>
            </a:endParaRPr>
          </a:p>
          <a:p>
            <a:pPr marL="365760" lvl="2" indent="-256032">
              <a:spcBef>
                <a:spcPts val="400"/>
              </a:spcBef>
              <a:buClr>
                <a:schemeClr val="accent1"/>
              </a:buClr>
              <a:buSzPct val="68000"/>
              <a:buFont typeface="Wingdings 3"/>
              <a:buChar char=""/>
            </a:pPr>
            <a:endParaRPr lang="sv-SE" sz="2200" dirty="0" smtClean="0"/>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18</a:t>
            </a:fld>
            <a:endParaRPr lang="sv-SE" dirty="0"/>
          </a:p>
        </p:txBody>
      </p:sp>
      <p:sp>
        <p:nvSpPr>
          <p:cNvPr id="6" name="Rubrik 5"/>
          <p:cNvSpPr>
            <a:spLocks noGrp="1"/>
          </p:cNvSpPr>
          <p:nvPr>
            <p:ph type="title"/>
          </p:nvPr>
        </p:nvSpPr>
        <p:spPr/>
        <p:txBody>
          <a:bodyPr>
            <a:normAutofit fontScale="90000"/>
          </a:bodyPr>
          <a:lstStyle/>
          <a:p>
            <a:r>
              <a:rPr lang="sv-SE" dirty="0" smtClean="0">
                <a:latin typeface="Times New Roman" pitchFamily="18" charset="0"/>
                <a:cs typeface="Times New Roman" pitchFamily="18" charset="0"/>
              </a:rPr>
              <a:t>VILLKOR FÖR UMGÄNGE</a:t>
            </a:r>
            <a:br>
              <a:rPr lang="sv-SE" dirty="0" smtClean="0">
                <a:latin typeface="Times New Roman" pitchFamily="18" charset="0"/>
                <a:cs typeface="Times New Roman" pitchFamily="18" charset="0"/>
              </a:rPr>
            </a:br>
            <a:r>
              <a:rPr lang="sv-SE" dirty="0" smtClean="0">
                <a:latin typeface="Times New Roman" pitchFamily="18" charset="0"/>
                <a:cs typeface="Times New Roman" pitchFamily="18" charset="0"/>
              </a:rPr>
              <a:t>UMGÄNGESSTÖD I</a:t>
            </a:r>
            <a:endParaRPr lang="sv-SE" dirty="0">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pPr marL="459543" lvl="0" indent="-459543">
              <a:buFont typeface="Wingdings" pitchFamily="2" charset="2"/>
              <a:buChar char="Ø"/>
              <a:defRPr sz="1800"/>
            </a:pPr>
            <a:r>
              <a:rPr lang="sv-SE" sz="2400" dirty="0" smtClean="0">
                <a:latin typeface="Times New Roman" pitchFamily="18" charset="0"/>
                <a:ea typeface="Times New Roman"/>
                <a:cs typeface="Times New Roman" pitchFamily="18" charset="0"/>
                <a:sym typeface="Times New Roman"/>
              </a:rPr>
              <a:t>Umgängesstödjare har inte mandat att fysiskt förhindra att barnet förs bort eller kränks. Är barnet inte tryggt utan skydd mot kränkning eller mot risken att föras bort, då är </a:t>
            </a:r>
            <a:r>
              <a:rPr lang="sv-SE" sz="2400" dirty="0" err="1" smtClean="0">
                <a:latin typeface="Times New Roman" pitchFamily="18" charset="0"/>
                <a:ea typeface="Times New Roman"/>
                <a:cs typeface="Times New Roman" pitchFamily="18" charset="0"/>
                <a:sym typeface="Times New Roman"/>
              </a:rPr>
              <a:t>umgänges-stöd</a:t>
            </a:r>
            <a:r>
              <a:rPr lang="sv-SE" sz="2400" dirty="0" smtClean="0">
                <a:latin typeface="Times New Roman" pitchFamily="18" charset="0"/>
                <a:ea typeface="Times New Roman"/>
                <a:cs typeface="Times New Roman" pitchFamily="18" charset="0"/>
                <a:sym typeface="Times New Roman"/>
              </a:rPr>
              <a:t> inte något alternativ. Jfr NJA 2003 s. 372 – en sådan vidsträckt tillämpning är inte längre aktuell; Svea Hovrätts dom den 7 nov. 2012, T 5103-12.</a:t>
            </a:r>
          </a:p>
          <a:p>
            <a:pPr marL="459543" lvl="0" indent="-459543">
              <a:buFont typeface="Wingdings" pitchFamily="2" charset="2"/>
              <a:buChar char="Ø"/>
              <a:defRPr sz="1800"/>
            </a:pPr>
            <a:r>
              <a:rPr lang="sv-SE" sz="2400" dirty="0" smtClean="0">
                <a:latin typeface="Times New Roman" pitchFamily="18" charset="0"/>
                <a:ea typeface="Times New Roman"/>
                <a:cs typeface="Times New Roman" pitchFamily="18" charset="0"/>
                <a:sym typeface="Times New Roman"/>
              </a:rPr>
              <a:t>Umgänge med umgängesstöd ska vara en tillfällig åtgärd. Umgängesformerna ska kunna normaliseras inom ett år. Finns behov av umgängesstöd under längre tid ska umgängesstöd inte användas (vissa undantag finns). </a:t>
            </a:r>
            <a:r>
              <a:rPr lang="sv-SE" sz="2400" dirty="0" smtClean="0">
                <a:latin typeface="Times New Roman" pitchFamily="18" charset="0"/>
                <a:cs typeface="Times New Roman" pitchFamily="18" charset="0"/>
              </a:rPr>
              <a:t>Svea hovrätts dom den 28 mars 2014 i målet T 10548-13 [Göta H 6/4 -14, 2626-13]</a:t>
            </a:r>
            <a:endParaRPr lang="sv-SE" sz="2400" dirty="0" smtClean="0">
              <a:latin typeface="Times New Roman" pitchFamily="18" charset="0"/>
              <a:ea typeface="Times New Roman"/>
              <a:cs typeface="Times New Roman" pitchFamily="18" charset="0"/>
              <a:sym typeface="Times New Roman"/>
            </a:endParaRPr>
          </a:p>
          <a:p>
            <a:pPr marL="459543" lvl="0" indent="-459543">
              <a:buFont typeface="Wingdings" pitchFamily="2" charset="2"/>
              <a:buChar char="Ø"/>
              <a:defRPr sz="1800"/>
            </a:pPr>
            <a:endParaRPr lang="sv-SE" sz="2400" dirty="0" smtClean="0">
              <a:latin typeface="Times New Roman"/>
              <a:ea typeface="Times New Roman"/>
              <a:cs typeface="Times New Roman"/>
              <a:sym typeface="Times New Roman"/>
            </a:endParaRP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19</a:t>
            </a:fld>
            <a:endParaRPr lang="sv-SE" dirty="0"/>
          </a:p>
        </p:txBody>
      </p:sp>
      <p:sp>
        <p:nvSpPr>
          <p:cNvPr id="6" name="Rubrik 5"/>
          <p:cNvSpPr>
            <a:spLocks noGrp="1"/>
          </p:cNvSpPr>
          <p:nvPr>
            <p:ph type="title"/>
          </p:nvPr>
        </p:nvSpPr>
        <p:spPr/>
        <p:txBody>
          <a:bodyPr>
            <a:normAutofit fontScale="90000"/>
          </a:bodyPr>
          <a:lstStyle/>
          <a:p>
            <a:r>
              <a:rPr lang="sv-SE" dirty="0" smtClean="0">
                <a:latin typeface="Times New Roman" pitchFamily="18" charset="0"/>
                <a:cs typeface="Times New Roman" pitchFamily="18" charset="0"/>
              </a:rPr>
              <a:t>VILLKOR FÖR UMGÄNGE</a:t>
            </a:r>
            <a:br>
              <a:rPr lang="sv-SE" dirty="0" smtClean="0">
                <a:latin typeface="Times New Roman" pitchFamily="18" charset="0"/>
                <a:cs typeface="Times New Roman" pitchFamily="18" charset="0"/>
              </a:rPr>
            </a:br>
            <a:r>
              <a:rPr lang="sv-SE" dirty="0" smtClean="0">
                <a:latin typeface="Times New Roman" pitchFamily="18" charset="0"/>
                <a:cs typeface="Times New Roman" pitchFamily="18" charset="0"/>
              </a:rPr>
              <a:t>UMGÄNGESSTÖD II</a:t>
            </a:r>
            <a:endParaRPr lang="sv-SE" dirty="0">
              <a:latin typeface="Times New Roman" pitchFamily="18" charset="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Shape 72"/>
          <p:cNvSpPr>
            <a:spLocks noGrp="1"/>
          </p:cNvSpPr>
          <p:nvPr>
            <p:ph idx="1"/>
          </p:nvPr>
        </p:nvSpPr>
        <p:spPr>
          <a:prstGeom prst="rect">
            <a:avLst/>
          </a:prstGeom>
        </p:spPr>
        <p:txBody>
          <a:bodyPr>
            <a:normAutofit/>
          </a:bodyPr>
          <a:lstStyle/>
          <a:p>
            <a:pPr lvl="1">
              <a:spcBef>
                <a:spcPts val="300"/>
              </a:spcBef>
              <a:buClr>
                <a:srgbClr val="9B2D1F"/>
              </a:buClr>
              <a:buFont typeface="Wingdings" panose="05000000000000000000" pitchFamily="2" charset="2"/>
              <a:buChar char="Ø"/>
              <a:defRPr sz="1800"/>
            </a:pPr>
            <a:r>
              <a:rPr sz="1700" dirty="0" smtClean="0">
                <a:latin typeface="Times New Roman"/>
                <a:ea typeface="Times New Roman"/>
                <a:cs typeface="Times New Roman"/>
                <a:sym typeface="Times New Roman"/>
              </a:rPr>
              <a:t>Jur. kand. i Lund 1983 och Jur. lic. i Göteborg 1999</a:t>
            </a:r>
            <a:endParaRPr sz="2400" dirty="0" smtClean="0"/>
          </a:p>
          <a:p>
            <a:pPr lvl="1">
              <a:spcBef>
                <a:spcPts val="300"/>
              </a:spcBef>
              <a:buClr>
                <a:srgbClr val="9B2D1F"/>
              </a:buClr>
              <a:buFont typeface="Wingdings" panose="05000000000000000000" pitchFamily="2" charset="2"/>
              <a:buChar char="Ø"/>
              <a:defRPr sz="1800"/>
            </a:pPr>
            <a:r>
              <a:rPr sz="1700" dirty="0" smtClean="0">
                <a:latin typeface="Times New Roman"/>
                <a:ea typeface="Times New Roman"/>
                <a:cs typeface="Times New Roman"/>
                <a:sym typeface="Times New Roman"/>
              </a:rPr>
              <a:t>Notarie </a:t>
            </a:r>
            <a:r>
              <a:rPr sz="1700" dirty="0">
                <a:latin typeface="Times New Roman"/>
                <a:ea typeface="Times New Roman"/>
                <a:cs typeface="Times New Roman"/>
                <a:sym typeface="Times New Roman"/>
              </a:rPr>
              <a:t>i Landskrona </a:t>
            </a:r>
            <a:r>
              <a:rPr sz="1700" dirty="0" smtClean="0">
                <a:latin typeface="Times New Roman"/>
                <a:ea typeface="Times New Roman"/>
                <a:cs typeface="Times New Roman"/>
                <a:sym typeface="Times New Roman"/>
              </a:rPr>
              <a:t>t</a:t>
            </a:r>
            <a:r>
              <a:rPr lang="sv-SE" sz="1700" dirty="0" smtClean="0">
                <a:latin typeface="Times New Roman"/>
                <a:ea typeface="Times New Roman"/>
                <a:cs typeface="Times New Roman"/>
                <a:sym typeface="Times New Roman"/>
              </a:rPr>
              <a:t>r</a:t>
            </a:r>
            <a:r>
              <a:rPr sz="1700" dirty="0" smtClean="0">
                <a:latin typeface="Times New Roman"/>
                <a:ea typeface="Times New Roman"/>
                <a:cs typeface="Times New Roman"/>
                <a:sym typeface="Times New Roman"/>
              </a:rPr>
              <a:t> </a:t>
            </a:r>
            <a:r>
              <a:rPr sz="1700" dirty="0">
                <a:latin typeface="Times New Roman"/>
                <a:ea typeface="Times New Roman"/>
                <a:cs typeface="Times New Roman"/>
                <a:sym typeface="Times New Roman"/>
              </a:rPr>
              <a:t>1984 – 86, Fiskalsaspirant/fiskal i HVS 1986 – 87</a:t>
            </a:r>
            <a:endParaRPr sz="2400" dirty="0"/>
          </a:p>
          <a:p>
            <a:pPr lvl="1">
              <a:spcBef>
                <a:spcPts val="300"/>
              </a:spcBef>
              <a:buClr>
                <a:srgbClr val="9B2D1F"/>
              </a:buClr>
              <a:buFont typeface="Wingdings" panose="05000000000000000000" pitchFamily="2" charset="2"/>
              <a:buChar char="Ø"/>
              <a:defRPr sz="1800"/>
            </a:pPr>
            <a:r>
              <a:rPr sz="1700" dirty="0">
                <a:latin typeface="Times New Roman"/>
                <a:ea typeface="Times New Roman"/>
                <a:cs typeface="Times New Roman"/>
                <a:sym typeface="Times New Roman"/>
              </a:rPr>
              <a:t>Tingsfiskal Borås 1988-89, Varberg september 1989 –  januari 1990.</a:t>
            </a:r>
            <a:endParaRPr sz="2400" dirty="0"/>
          </a:p>
          <a:p>
            <a:pPr lvl="1">
              <a:spcBef>
                <a:spcPts val="300"/>
              </a:spcBef>
              <a:buClr>
                <a:srgbClr val="9B2D1F"/>
              </a:buClr>
              <a:buFont typeface="Wingdings" panose="05000000000000000000" pitchFamily="2" charset="2"/>
              <a:buChar char="Ø"/>
              <a:defRPr sz="1800"/>
            </a:pPr>
            <a:r>
              <a:rPr sz="1700" dirty="0">
                <a:latin typeface="Times New Roman"/>
                <a:ea typeface="Times New Roman"/>
                <a:cs typeface="Times New Roman"/>
                <a:sym typeface="Times New Roman"/>
              </a:rPr>
              <a:t>Fördragande i Riksdagens Justitieutskott våren 1990, 1991 – 92</a:t>
            </a:r>
            <a:endParaRPr sz="2400" dirty="0"/>
          </a:p>
          <a:p>
            <a:pPr lvl="1">
              <a:spcBef>
                <a:spcPts val="300"/>
              </a:spcBef>
              <a:buClr>
                <a:srgbClr val="9B2D1F"/>
              </a:buClr>
              <a:buFont typeface="Wingdings" panose="05000000000000000000" pitchFamily="2" charset="2"/>
              <a:buChar char="Ø"/>
              <a:defRPr sz="1800"/>
            </a:pPr>
            <a:r>
              <a:rPr sz="1700" dirty="0">
                <a:latin typeface="Times New Roman"/>
                <a:ea typeface="Times New Roman"/>
                <a:cs typeface="Times New Roman"/>
                <a:sym typeface="Times New Roman"/>
              </a:rPr>
              <a:t>Utredningssekreterare: Utvisningsutredningen 1993 – 1994, Vårdnadstvistutredningen 1994 – 1995 och Brottofferutredningen </a:t>
            </a:r>
            <a:r>
              <a:rPr sz="1700" dirty="0" smtClean="0">
                <a:latin typeface="Times New Roman"/>
                <a:ea typeface="Times New Roman"/>
                <a:cs typeface="Times New Roman"/>
                <a:sym typeface="Times New Roman"/>
              </a:rPr>
              <a:t>199</a:t>
            </a:r>
            <a:r>
              <a:rPr lang="sv-SE" sz="1700" dirty="0" smtClean="0">
                <a:latin typeface="Times New Roman"/>
                <a:ea typeface="Times New Roman"/>
                <a:cs typeface="Times New Roman"/>
                <a:sym typeface="Times New Roman"/>
              </a:rPr>
              <a:t>5</a:t>
            </a:r>
            <a:r>
              <a:rPr sz="1700" dirty="0" smtClean="0">
                <a:latin typeface="Times New Roman"/>
                <a:ea typeface="Times New Roman"/>
                <a:cs typeface="Times New Roman"/>
                <a:sym typeface="Times New Roman"/>
              </a:rPr>
              <a:t> </a:t>
            </a:r>
            <a:r>
              <a:rPr sz="1700" dirty="0">
                <a:latin typeface="Times New Roman"/>
                <a:ea typeface="Times New Roman"/>
                <a:cs typeface="Times New Roman"/>
                <a:sym typeface="Times New Roman"/>
              </a:rPr>
              <a:t>– </a:t>
            </a:r>
            <a:r>
              <a:rPr sz="1700" dirty="0" smtClean="0">
                <a:latin typeface="Times New Roman"/>
                <a:ea typeface="Times New Roman"/>
                <a:cs typeface="Times New Roman"/>
                <a:sym typeface="Times New Roman"/>
              </a:rPr>
              <a:t>199</a:t>
            </a:r>
            <a:r>
              <a:rPr lang="sv-SE" sz="1700" dirty="0" smtClean="0">
                <a:latin typeface="Times New Roman"/>
                <a:ea typeface="Times New Roman"/>
                <a:cs typeface="Times New Roman"/>
                <a:sym typeface="Times New Roman"/>
              </a:rPr>
              <a:t>6</a:t>
            </a:r>
            <a:r>
              <a:rPr sz="1700" dirty="0" smtClean="0">
                <a:latin typeface="Times New Roman"/>
                <a:ea typeface="Times New Roman"/>
                <a:cs typeface="Times New Roman"/>
                <a:sym typeface="Times New Roman"/>
              </a:rPr>
              <a:t> </a:t>
            </a:r>
            <a:endParaRPr sz="2400" dirty="0"/>
          </a:p>
          <a:p>
            <a:pPr lvl="1">
              <a:spcBef>
                <a:spcPts val="300"/>
              </a:spcBef>
              <a:buClr>
                <a:srgbClr val="9B2D1F"/>
              </a:buClr>
              <a:buFont typeface="Wingdings" panose="05000000000000000000" pitchFamily="2" charset="2"/>
              <a:buChar char="Ø"/>
              <a:defRPr sz="1800"/>
            </a:pPr>
            <a:r>
              <a:rPr sz="1700" dirty="0">
                <a:latin typeface="Times New Roman"/>
                <a:ea typeface="Times New Roman"/>
                <a:cs typeface="Times New Roman"/>
                <a:sym typeface="Times New Roman"/>
              </a:rPr>
              <a:t>Rådman i Borås och Göteborgs tingsrätter samt adjunktion i HVS 1997 – 2001</a:t>
            </a:r>
            <a:endParaRPr sz="2400" dirty="0"/>
          </a:p>
          <a:p>
            <a:pPr lvl="1">
              <a:spcBef>
                <a:spcPts val="300"/>
              </a:spcBef>
              <a:buClr>
                <a:srgbClr val="9B2D1F"/>
              </a:buClr>
              <a:buFont typeface="Wingdings" panose="05000000000000000000" pitchFamily="2" charset="2"/>
              <a:buChar char="Ø"/>
              <a:defRPr sz="1800"/>
            </a:pPr>
            <a:r>
              <a:rPr sz="1700" dirty="0">
                <a:latin typeface="Times New Roman"/>
                <a:ea typeface="Times New Roman"/>
                <a:cs typeface="Times New Roman"/>
                <a:sym typeface="Times New Roman"/>
              </a:rPr>
              <a:t>Chefsrådman Göteborgs tingsrätt 2001 – 2011</a:t>
            </a:r>
            <a:endParaRPr sz="2400" dirty="0"/>
          </a:p>
          <a:p>
            <a:pPr lvl="1">
              <a:spcBef>
                <a:spcPts val="300"/>
              </a:spcBef>
              <a:buClr>
                <a:srgbClr val="9B2D1F"/>
              </a:buClr>
              <a:buFont typeface="Wingdings" panose="05000000000000000000" pitchFamily="2" charset="2"/>
              <a:buChar char="Ø"/>
              <a:defRPr sz="1800"/>
            </a:pPr>
            <a:r>
              <a:rPr sz="1700" dirty="0">
                <a:latin typeface="Times New Roman"/>
                <a:ea typeface="Times New Roman"/>
                <a:cs typeface="Times New Roman"/>
                <a:sym typeface="Times New Roman"/>
              </a:rPr>
              <a:t>Expert i Brottsofferutredningen, 2002 års Vårdnadskommitté, 2008 år Adoptionsutredning och Barnrättighetsutredningen 2013 – </a:t>
            </a:r>
            <a:r>
              <a:rPr sz="1700" dirty="0" smtClean="0">
                <a:latin typeface="Times New Roman"/>
                <a:ea typeface="Times New Roman"/>
                <a:cs typeface="Times New Roman"/>
                <a:sym typeface="Times New Roman"/>
              </a:rPr>
              <a:t>(</a:t>
            </a:r>
            <a:r>
              <a:rPr lang="sv-SE" sz="1700" dirty="0" smtClean="0">
                <a:latin typeface="Times New Roman"/>
                <a:ea typeface="Times New Roman"/>
                <a:cs typeface="Times New Roman"/>
                <a:sym typeface="Times New Roman"/>
              </a:rPr>
              <a:t>februari </a:t>
            </a:r>
            <a:r>
              <a:rPr sz="1700" dirty="0" smtClean="0">
                <a:latin typeface="Times New Roman"/>
                <a:ea typeface="Times New Roman"/>
                <a:cs typeface="Times New Roman"/>
                <a:sym typeface="Times New Roman"/>
              </a:rPr>
              <a:t>201</a:t>
            </a:r>
            <a:r>
              <a:rPr lang="sv-SE" sz="1700" dirty="0" smtClean="0">
                <a:latin typeface="Times New Roman"/>
                <a:ea typeface="Times New Roman"/>
                <a:cs typeface="Times New Roman"/>
                <a:sym typeface="Times New Roman"/>
              </a:rPr>
              <a:t>6</a:t>
            </a:r>
            <a:r>
              <a:rPr sz="1700" dirty="0" smtClean="0">
                <a:latin typeface="Times New Roman"/>
                <a:ea typeface="Times New Roman"/>
                <a:cs typeface="Times New Roman"/>
                <a:sym typeface="Times New Roman"/>
              </a:rPr>
              <a:t>) </a:t>
            </a:r>
            <a:endParaRPr sz="2400" dirty="0"/>
          </a:p>
          <a:p>
            <a:pPr lvl="1">
              <a:spcBef>
                <a:spcPts val="300"/>
              </a:spcBef>
              <a:buClr>
                <a:srgbClr val="9B2D1F"/>
              </a:buClr>
              <a:buFont typeface="Wingdings" panose="05000000000000000000" pitchFamily="2" charset="2"/>
              <a:buChar char="Ø"/>
              <a:defRPr sz="1800"/>
            </a:pPr>
            <a:r>
              <a:rPr sz="1700" dirty="0">
                <a:latin typeface="Times New Roman"/>
                <a:ea typeface="Times New Roman"/>
                <a:cs typeface="Times New Roman"/>
                <a:sym typeface="Times New Roman"/>
              </a:rPr>
              <a:t>Lagman Varbergs tingsrätt sedan den 1 juli 2011</a:t>
            </a:r>
            <a:endParaRPr sz="2400" dirty="0"/>
          </a:p>
          <a:p>
            <a:pPr lvl="1">
              <a:spcBef>
                <a:spcPts val="300"/>
              </a:spcBef>
              <a:buClr>
                <a:srgbClr val="9B2D1F"/>
              </a:buClr>
              <a:buFont typeface="Wingdings" panose="05000000000000000000" pitchFamily="2" charset="2"/>
              <a:buChar char="Ø"/>
              <a:defRPr sz="1800"/>
            </a:pPr>
            <a:r>
              <a:rPr sz="1700" dirty="0">
                <a:latin typeface="Times New Roman"/>
                <a:ea typeface="Times New Roman"/>
                <a:cs typeface="Times New Roman"/>
                <a:sym typeface="Times New Roman"/>
              </a:rPr>
              <a:t>Ämnesansvarig för familjerätt i Domstolsakademin 2008 – 2010; nu </a:t>
            </a:r>
            <a:r>
              <a:rPr lang="sv-SE" sz="1700" dirty="0" smtClean="0">
                <a:latin typeface="Times New Roman"/>
                <a:ea typeface="Times New Roman"/>
                <a:cs typeface="Times New Roman"/>
                <a:sym typeface="Times New Roman"/>
              </a:rPr>
              <a:t>ämnesa</a:t>
            </a:r>
            <a:r>
              <a:rPr sz="1700" dirty="0" smtClean="0">
                <a:latin typeface="Times New Roman"/>
                <a:ea typeface="Times New Roman"/>
                <a:cs typeface="Times New Roman"/>
                <a:sym typeface="Times New Roman"/>
              </a:rPr>
              <a:t>nsvarig </a:t>
            </a:r>
            <a:r>
              <a:rPr sz="1700" dirty="0">
                <a:latin typeface="Times New Roman"/>
                <a:ea typeface="Times New Roman"/>
                <a:cs typeface="Times New Roman"/>
                <a:sym typeface="Times New Roman"/>
              </a:rPr>
              <a:t>för IT-rätt </a:t>
            </a:r>
            <a:r>
              <a:rPr lang="sv-SE" sz="1700" dirty="0" smtClean="0">
                <a:latin typeface="Times New Roman"/>
                <a:ea typeface="Times New Roman"/>
                <a:cs typeface="Times New Roman"/>
                <a:sym typeface="Times New Roman"/>
              </a:rPr>
              <a:t>samt l</a:t>
            </a:r>
            <a:r>
              <a:rPr sz="1700" dirty="0" smtClean="0">
                <a:latin typeface="Times New Roman"/>
                <a:ea typeface="Times New Roman"/>
                <a:cs typeface="Times New Roman"/>
                <a:sym typeface="Times New Roman"/>
              </a:rPr>
              <a:t>ärare</a:t>
            </a:r>
            <a:r>
              <a:rPr lang="sv-SE" sz="1700" dirty="0" smtClean="0">
                <a:latin typeface="Times New Roman"/>
                <a:ea typeface="Times New Roman"/>
                <a:cs typeface="Times New Roman"/>
                <a:sym typeface="Times New Roman"/>
              </a:rPr>
              <a:t> och kursledare</a:t>
            </a:r>
            <a:r>
              <a:rPr sz="1700" dirty="0" smtClean="0">
                <a:latin typeface="Times New Roman"/>
                <a:ea typeface="Times New Roman"/>
                <a:cs typeface="Times New Roman"/>
                <a:sym typeface="Times New Roman"/>
              </a:rPr>
              <a:t> </a:t>
            </a:r>
            <a:r>
              <a:rPr sz="1700" dirty="0">
                <a:latin typeface="Times New Roman"/>
                <a:ea typeface="Times New Roman"/>
                <a:cs typeface="Times New Roman"/>
                <a:sym typeface="Times New Roman"/>
              </a:rPr>
              <a:t>i familjerätt</a:t>
            </a:r>
            <a:endParaRPr sz="2400" dirty="0"/>
          </a:p>
          <a:p>
            <a:pPr lvl="1">
              <a:spcBef>
                <a:spcPts val="300"/>
              </a:spcBef>
              <a:buClr>
                <a:srgbClr val="9B2D1F"/>
              </a:buClr>
              <a:buFont typeface="Wingdings" panose="05000000000000000000" pitchFamily="2" charset="2"/>
              <a:buChar char="Ø"/>
              <a:defRPr sz="1800"/>
            </a:pPr>
            <a:r>
              <a:rPr sz="1700" dirty="0">
                <a:latin typeface="Times New Roman"/>
                <a:ea typeface="Times New Roman"/>
                <a:cs typeface="Times New Roman"/>
                <a:sym typeface="Times New Roman"/>
              </a:rPr>
              <a:t>Medverkat i olika internationella uppdrag. DV, SIDA, Svenska Institutet, m.m.</a:t>
            </a:r>
            <a:endParaRPr sz="2400" dirty="0"/>
          </a:p>
          <a:p>
            <a:pPr lvl="1">
              <a:spcBef>
                <a:spcPts val="300"/>
              </a:spcBef>
              <a:buClr>
                <a:srgbClr val="9B2D1F"/>
              </a:buClr>
              <a:buFont typeface="Wingdings" panose="05000000000000000000" pitchFamily="2" charset="2"/>
              <a:buChar char="Ø"/>
              <a:defRPr sz="1800"/>
            </a:pPr>
            <a:r>
              <a:rPr sz="1700" dirty="0">
                <a:latin typeface="Times New Roman"/>
                <a:ea typeface="Times New Roman"/>
                <a:cs typeface="Times New Roman"/>
                <a:sym typeface="Times New Roman"/>
              </a:rPr>
              <a:t>Skiljeman. kursledare, seminarieledare, författare, debattör, </a:t>
            </a:r>
            <a:r>
              <a:rPr sz="1700" dirty="0" err="1">
                <a:latin typeface="Times New Roman"/>
                <a:ea typeface="Times New Roman"/>
                <a:cs typeface="Times New Roman"/>
                <a:sym typeface="Times New Roman"/>
              </a:rPr>
              <a:t>m.m</a:t>
            </a:r>
            <a:r>
              <a:rPr sz="1700" dirty="0" err="1" smtClean="0">
                <a:latin typeface="Times New Roman"/>
                <a:ea typeface="Times New Roman"/>
                <a:cs typeface="Times New Roman"/>
                <a:sym typeface="Times New Roman"/>
              </a:rPr>
              <a:t>.</a:t>
            </a:r>
            <a:endParaRPr lang="sv-SE" sz="1700" dirty="0" smtClean="0">
              <a:latin typeface="Times New Roman"/>
              <a:ea typeface="Times New Roman"/>
              <a:cs typeface="Times New Roman"/>
              <a:sym typeface="Times New Roman"/>
            </a:endParaRPr>
          </a:p>
        </p:txBody>
      </p:sp>
      <p:sp>
        <p:nvSpPr>
          <p:cNvPr id="71" name="Shape 71"/>
          <p:cNvSpPr>
            <a:spLocks noGrp="1"/>
          </p:cNvSpPr>
          <p:nvPr>
            <p:ph type="sldNum" sz="quarter" idx="12"/>
          </p:nvPr>
        </p:nvSpPr>
        <p:spPr>
          <a:xfrm>
            <a:off x="213259" y="6079871"/>
            <a:ext cx="323292" cy="197384"/>
          </a:xfrm>
          <a:prstGeom prst="rect">
            <a:avLst/>
          </a:prstGeom>
          <a:extLst>
            <a:ext uri="{C572A759-6A51-4108-AA02-DFA0A04FC94B}">
              <ma14:wrappingTextBoxFlag xmlns:ma14="http://schemas.microsoft.com/office/mac/drawingml/2011/main" val="1"/>
            </a:ext>
          </a:extLst>
        </p:spPr>
        <p:txBody>
          <a:bodyPr wrap="square">
            <a:normAutofit fontScale="55000" lnSpcReduction="20000"/>
          </a:bodyPr>
          <a:lstStyle/>
          <a:p>
            <a:pPr lvl="0">
              <a:defRPr sz="1800">
                <a:solidFill>
                  <a:srgbClr val="000000"/>
                </a:solidFill>
              </a:defRPr>
            </a:pPr>
            <a:fld id="{86CB4B4D-7CA3-9044-876B-883B54F8677D}" type="slidenum">
              <a:rPr sz="1400" smtClean="0">
                <a:solidFill>
                  <a:srgbClr val="FFFFFF"/>
                </a:solidFill>
              </a:rPr>
              <a:pPr lvl="0">
                <a:defRPr sz="1800">
                  <a:solidFill>
                    <a:srgbClr val="000000"/>
                  </a:solidFill>
                </a:defRPr>
              </a:pPr>
              <a:t>2</a:t>
            </a:fld>
            <a:endParaRPr sz="1400" dirty="0">
              <a:solidFill>
                <a:srgbClr val="FFFFFF"/>
              </a:solidFill>
            </a:endParaRPr>
          </a:p>
        </p:txBody>
      </p:sp>
      <p:sp>
        <p:nvSpPr>
          <p:cNvPr id="70" name="Shape 70"/>
          <p:cNvSpPr>
            <a:spLocks noGrp="1"/>
          </p:cNvSpPr>
          <p:nvPr>
            <p:ph type="title"/>
          </p:nvPr>
        </p:nvSpPr>
        <p:spPr>
          <a:prstGeom prst="rect">
            <a:avLst/>
          </a:prstGeom>
        </p:spPr>
        <p:txBody>
          <a:bodyPr>
            <a:normAutofit fontScale="90000"/>
          </a:bodyPr>
          <a:lstStyle/>
          <a:p>
            <a:pPr lvl="0">
              <a:defRPr sz="1800">
                <a:solidFill>
                  <a:srgbClr val="000000"/>
                </a:solidFill>
              </a:defRPr>
            </a:pPr>
            <a:r>
              <a:rPr lang="sv-SE" sz="3600" dirty="0" smtClean="0">
                <a:solidFill>
                  <a:srgbClr val="002060"/>
                </a:solidFill>
                <a:ea typeface="Times New Roman"/>
                <a:cs typeface="Times New Roman"/>
                <a:sym typeface="Times New Roman"/>
              </a:rPr>
              <a:t>LAGMAN MATS SJÖSTEN</a:t>
            </a:r>
            <a:br>
              <a:rPr lang="sv-SE" sz="3600" dirty="0" smtClean="0">
                <a:solidFill>
                  <a:srgbClr val="002060"/>
                </a:solidFill>
                <a:ea typeface="Times New Roman"/>
                <a:cs typeface="Times New Roman"/>
                <a:sym typeface="Times New Roman"/>
              </a:rPr>
            </a:br>
            <a:r>
              <a:rPr lang="sv-SE" sz="3600" dirty="0" smtClean="0">
                <a:solidFill>
                  <a:srgbClr val="002060"/>
                </a:solidFill>
                <a:ea typeface="Times New Roman"/>
                <a:cs typeface="Times New Roman"/>
                <a:sym typeface="Times New Roman"/>
              </a:rPr>
              <a:t>VARBERGS TINGSRÄTT</a:t>
            </a:r>
            <a:endParaRPr lang="sv-SE" sz="3600" dirty="0">
              <a:solidFill>
                <a:srgbClr val="002060"/>
              </a:solidFill>
              <a:ea typeface="Times New Roman"/>
              <a:cs typeface="Times New Roman"/>
              <a:sym typeface="Times New Roman"/>
            </a:endParaRPr>
          </a:p>
        </p:txBody>
      </p:sp>
      <p:sp>
        <p:nvSpPr>
          <p:cNvPr id="5" name="Platshållare för sidfot 4"/>
          <p:cNvSpPr>
            <a:spLocks noGrp="1"/>
          </p:cNvSpPr>
          <p:nvPr>
            <p:ph type="ftr" sz="quarter" idx="11"/>
          </p:nvPr>
        </p:nvSpPr>
        <p:spPr/>
        <p:txBody>
          <a:bodyPr/>
          <a:lstStyle/>
          <a:p>
            <a:r>
              <a:rPr lang="sv-SE" smtClean="0"/>
              <a:t>Göteborgs domarakademi</a:t>
            </a:r>
            <a:endParaRPr lang="sv-SE" dirty="0"/>
          </a:p>
        </p:txBody>
      </p:sp>
      <p:sp>
        <p:nvSpPr>
          <p:cNvPr id="6" name="Platshållare för datum 5"/>
          <p:cNvSpPr>
            <a:spLocks noGrp="1"/>
          </p:cNvSpPr>
          <p:nvPr>
            <p:ph type="dt" sz="half" idx="10"/>
          </p:nvPr>
        </p:nvSpPr>
        <p:spPr/>
        <p:txBody>
          <a:bodyPr/>
          <a:lstStyle/>
          <a:p>
            <a:r>
              <a:rPr lang="sv-SE" smtClean="0"/>
              <a:t>2015-04-01</a:t>
            </a:r>
            <a:endParaRPr lang="sv-SE" dirty="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latin typeface="Times New Roman" pitchFamily="18" charset="0"/>
                <a:cs typeface="Times New Roman" pitchFamily="18" charset="0"/>
              </a:rPr>
              <a:t>Lunds tingsrätts dom den 14 september 2011 i målet T 4870-10. Målet är förlikt, men går det att dra någon slutsats av Högsta domstolens resonemang?</a:t>
            </a:r>
            <a:endParaRPr lang="sv-SE" dirty="0">
              <a:latin typeface="Times New Roman" pitchFamily="18" charset="0"/>
              <a:cs typeface="Times New Roman" pitchFamily="18" charset="0"/>
            </a:endParaRPr>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20</a:t>
            </a:fld>
            <a:endParaRPr lang="sv-SE" dirty="0"/>
          </a:p>
        </p:txBody>
      </p:sp>
      <p:sp>
        <p:nvSpPr>
          <p:cNvPr id="6" name="Rubrik 5"/>
          <p:cNvSpPr>
            <a:spLocks noGrp="1"/>
          </p:cNvSpPr>
          <p:nvPr>
            <p:ph type="title"/>
          </p:nvPr>
        </p:nvSpPr>
        <p:spPr/>
        <p:txBody>
          <a:bodyPr>
            <a:normAutofit fontScale="90000"/>
          </a:bodyPr>
          <a:lstStyle/>
          <a:p>
            <a:r>
              <a:rPr lang="sv-SE" b="0" dirty="0" smtClean="0">
                <a:cs typeface="Times New Roman" pitchFamily="18" charset="0"/>
              </a:rPr>
              <a:t>VILLKOR FÖR UMGÄNGE RESEKOSTNADER</a:t>
            </a:r>
            <a:endParaRPr lang="sv-SE" b="0" dirty="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r>
              <a:rPr lang="sv-SE" dirty="0" smtClean="0">
                <a:latin typeface="Times New Roman" pitchFamily="18" charset="0"/>
                <a:cs typeface="Times New Roman" pitchFamily="18" charset="0"/>
              </a:rPr>
              <a:t>Villkor för umgänge kan vara föreskrift </a:t>
            </a:r>
          </a:p>
          <a:p>
            <a:pPr lvl="1"/>
            <a:r>
              <a:rPr lang="sv-SE" dirty="0" smtClean="0">
                <a:latin typeface="Times New Roman" pitchFamily="18" charset="0"/>
                <a:cs typeface="Times New Roman" pitchFamily="18" charset="0"/>
              </a:rPr>
              <a:t>om på vilken plats umgänge ska påbörjas och avslutas, </a:t>
            </a:r>
          </a:p>
          <a:p>
            <a:pPr lvl="1"/>
            <a:r>
              <a:rPr lang="sv-SE" dirty="0" smtClean="0">
                <a:latin typeface="Times New Roman" pitchFamily="18" charset="0"/>
                <a:cs typeface="Times New Roman" pitchFamily="18" charset="0"/>
              </a:rPr>
              <a:t>att umgänge får ske endast på en viss plats, </a:t>
            </a:r>
          </a:p>
          <a:p>
            <a:pPr lvl="1"/>
            <a:r>
              <a:rPr lang="sv-SE" dirty="0" smtClean="0">
                <a:latin typeface="Times New Roman" pitchFamily="18" charset="0"/>
                <a:cs typeface="Times New Roman" pitchFamily="18" charset="0"/>
              </a:rPr>
              <a:t>att umgänge får utövas endast i Sverige, </a:t>
            </a:r>
          </a:p>
          <a:p>
            <a:pPr lvl="1"/>
            <a:r>
              <a:rPr lang="sv-SE" dirty="0" smtClean="0">
                <a:latin typeface="Times New Roman" pitchFamily="18" charset="0"/>
                <a:cs typeface="Times New Roman" pitchFamily="18" charset="0"/>
              </a:rPr>
              <a:t>att den förälder som barnet ska umgås med ska deponera sitt pass hos den förälder som barnet bor tillsammans med under den tid umgänget pågår, samt</a:t>
            </a:r>
          </a:p>
          <a:p>
            <a:pPr lvl="1"/>
            <a:r>
              <a:rPr lang="sv-SE" dirty="0" smtClean="0">
                <a:latin typeface="Times New Roman" pitchFamily="18" charset="0"/>
                <a:cs typeface="Times New Roman" pitchFamily="18" charset="0"/>
              </a:rPr>
              <a:t>om drogfrihet (Svea hovrätts dom den 17 maj 2004 i målet T 9137-02).</a:t>
            </a:r>
          </a:p>
          <a:p>
            <a:pPr lvl="1"/>
            <a:r>
              <a:rPr lang="sv-SE" dirty="0" smtClean="0">
                <a:latin typeface="Times New Roman" pitchFamily="18" charset="0"/>
                <a:cs typeface="Times New Roman" pitchFamily="18" charset="0"/>
              </a:rPr>
              <a:t>Krav på bostad som villkor för umgänge har förekommit (Göta hovrätts dom den 1 november 2011 i målet T 569-11). </a:t>
            </a:r>
          </a:p>
          <a:p>
            <a:endParaRPr lang="sv-SE" dirty="0">
              <a:latin typeface="Times New Roman" pitchFamily="18" charset="0"/>
              <a:cs typeface="Times New Roman" pitchFamily="18" charset="0"/>
            </a:endParaRPr>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21</a:t>
            </a:fld>
            <a:endParaRPr lang="sv-SE" dirty="0"/>
          </a:p>
        </p:txBody>
      </p:sp>
      <p:sp>
        <p:nvSpPr>
          <p:cNvPr id="6" name="Rubrik 5"/>
          <p:cNvSpPr>
            <a:spLocks noGrp="1"/>
          </p:cNvSpPr>
          <p:nvPr>
            <p:ph type="title"/>
          </p:nvPr>
        </p:nvSpPr>
        <p:spPr/>
        <p:txBody>
          <a:bodyPr>
            <a:normAutofit fontScale="90000"/>
          </a:bodyPr>
          <a:lstStyle/>
          <a:p>
            <a:r>
              <a:rPr lang="sv-SE" b="0" dirty="0" smtClean="0">
                <a:effectLst/>
                <a:cs typeface="Times New Roman" pitchFamily="18" charset="0"/>
              </a:rPr>
              <a:t>VILLKOR FÖR UMGÄNGE</a:t>
            </a:r>
            <a:br>
              <a:rPr lang="sv-SE" b="0" dirty="0" smtClean="0">
                <a:effectLst/>
                <a:cs typeface="Times New Roman" pitchFamily="18" charset="0"/>
              </a:rPr>
            </a:br>
            <a:r>
              <a:rPr lang="sv-SE" b="0" dirty="0" smtClean="0">
                <a:effectLst/>
                <a:cs typeface="Times New Roman" pitchFamily="18" charset="0"/>
              </a:rPr>
              <a:t>ANDRA VILLKOR</a:t>
            </a:r>
            <a:endParaRPr lang="sv-SE" b="0" dirty="0">
              <a:effectLst/>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lnSpcReduction="10000"/>
          </a:bodyPr>
          <a:lstStyle/>
          <a:p>
            <a:r>
              <a:rPr lang="sv-SE" dirty="0" smtClean="0">
                <a:latin typeface="Times New Roman" pitchFamily="18" charset="0"/>
                <a:cs typeface="Times New Roman" pitchFamily="18" charset="0"/>
              </a:rPr>
              <a:t>Domstolen kan [sannolikt] besluta att den förälder som har barnets pass ska lämna ut det </a:t>
            </a:r>
          </a:p>
          <a:p>
            <a:r>
              <a:rPr lang="sv-SE" dirty="0" smtClean="0">
                <a:latin typeface="Times New Roman" pitchFamily="18" charset="0"/>
                <a:cs typeface="Times New Roman" pitchFamily="18" charset="0"/>
              </a:rPr>
              <a:t>Domstolen kan [sannolikt] inte förelägga någon att se till att pass utfärdas</a:t>
            </a:r>
          </a:p>
          <a:p>
            <a:r>
              <a:rPr lang="sv-SE" dirty="0" smtClean="0">
                <a:latin typeface="Times New Roman" pitchFamily="18" charset="0"/>
                <a:cs typeface="Times New Roman" pitchFamily="18" charset="0"/>
              </a:rPr>
              <a:t>Domstolen bör, i samband med beslut om verkställighet, vid vite kunna förelägga den förpliktade föräldern även att lämna ut barnet pass</a:t>
            </a:r>
          </a:p>
          <a:p>
            <a:r>
              <a:rPr lang="sv-SE" dirty="0" smtClean="0">
                <a:latin typeface="Times New Roman" pitchFamily="18" charset="0"/>
                <a:cs typeface="Times New Roman" pitchFamily="18" charset="0"/>
              </a:rPr>
              <a:t>Men – Hovrättens över Skåne och Blekinge dom den 18 december 2014 i målet T 915-14</a:t>
            </a:r>
            <a:endParaRPr lang="sv-SE" dirty="0" smtClean="0"/>
          </a:p>
          <a:p>
            <a:r>
              <a:rPr lang="sv-SE" dirty="0" smtClean="0">
                <a:latin typeface="Times New Roman" pitchFamily="18" charset="0"/>
                <a:cs typeface="Times New Roman" pitchFamily="18" charset="0"/>
              </a:rPr>
              <a:t>Och mot HSB dom står dom Kammarrättens i Göteborg dom den 10 februari 2015 i målet 4941-14 </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22</a:t>
            </a:fld>
            <a:endParaRPr lang="sv-SE" dirty="0"/>
          </a:p>
        </p:txBody>
      </p:sp>
      <p:sp>
        <p:nvSpPr>
          <p:cNvPr id="6" name="Rubrik 5"/>
          <p:cNvSpPr>
            <a:spLocks noGrp="1"/>
          </p:cNvSpPr>
          <p:nvPr>
            <p:ph type="title"/>
          </p:nvPr>
        </p:nvSpPr>
        <p:spPr/>
        <p:txBody>
          <a:bodyPr>
            <a:normAutofit fontScale="90000"/>
          </a:bodyPr>
          <a:lstStyle/>
          <a:p>
            <a:r>
              <a:rPr lang="sv-SE" b="0" dirty="0" smtClean="0">
                <a:effectLst/>
                <a:cs typeface="Times New Roman" pitchFamily="18" charset="0"/>
              </a:rPr>
              <a:t>VILKOR FÖR UMGÄNGE</a:t>
            </a:r>
            <a:br>
              <a:rPr lang="sv-SE" b="0" dirty="0" smtClean="0">
                <a:effectLst/>
                <a:cs typeface="Times New Roman" pitchFamily="18" charset="0"/>
              </a:rPr>
            </a:br>
            <a:r>
              <a:rPr lang="sv-SE" b="0" dirty="0" smtClean="0">
                <a:effectLst/>
                <a:cs typeface="Times New Roman" pitchFamily="18" charset="0"/>
              </a:rPr>
              <a:t>PASS</a:t>
            </a:r>
            <a:endParaRPr lang="sv-SE" b="0" dirty="0">
              <a:effectLst/>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85000" lnSpcReduction="20000"/>
          </a:bodyPr>
          <a:lstStyle/>
          <a:p>
            <a:pPr>
              <a:lnSpc>
                <a:spcPct val="115000"/>
              </a:lnSpc>
              <a:tabLst>
                <a:tab pos="1620520" algn="l"/>
              </a:tabLst>
            </a:pPr>
            <a:r>
              <a:rPr lang="sv-SE" dirty="0" smtClean="0">
                <a:latin typeface="Times New Roman"/>
                <a:ea typeface="Times New Roman"/>
                <a:cs typeface="Times New Roman"/>
              </a:rPr>
              <a:t>Högsta domstolen dom den 17 april 2014, T 602-13. En nio år gammal pojke som varit </a:t>
            </a:r>
            <a:r>
              <a:rPr lang="sv-SE" dirty="0" err="1" smtClean="0">
                <a:latin typeface="Times New Roman"/>
                <a:ea typeface="Times New Roman"/>
                <a:cs typeface="Times New Roman"/>
              </a:rPr>
              <a:t>familjehemsplacerad</a:t>
            </a:r>
            <a:r>
              <a:rPr lang="sv-SE" dirty="0" smtClean="0">
                <a:latin typeface="Times New Roman"/>
                <a:ea typeface="Times New Roman"/>
                <a:cs typeface="Times New Roman"/>
              </a:rPr>
              <a:t> hos sin farfar och dennes fru sedan pojken var ett år gammal (8 år). HD uttalade att vid bedömningen av behovet av </a:t>
            </a:r>
            <a:r>
              <a:rPr lang="sv-SE" i="1" dirty="0" smtClean="0">
                <a:latin typeface="Times New Roman"/>
                <a:ea typeface="Times New Roman"/>
                <a:cs typeface="Times New Roman"/>
              </a:rPr>
              <a:t>överflyttning bör viss vikt fästas vid att vårdnadsfrågans betydelse har ökat i och med att pojken kommit upp i skolåldern</a:t>
            </a:r>
            <a:r>
              <a:rPr lang="sv-SE" dirty="0" smtClean="0">
                <a:latin typeface="Times New Roman"/>
                <a:ea typeface="Times New Roman"/>
                <a:cs typeface="Times New Roman"/>
              </a:rPr>
              <a:t>.  Det fanns inte något som talade för att </a:t>
            </a:r>
            <a:r>
              <a:rPr lang="sv-SE" i="1" dirty="0" smtClean="0">
                <a:latin typeface="Times New Roman"/>
                <a:ea typeface="Times New Roman"/>
                <a:cs typeface="Times New Roman"/>
              </a:rPr>
              <a:t>mamman inom överskådlig tid kommer att ha förmåga att ta föräldraansvar</a:t>
            </a:r>
            <a:r>
              <a:rPr lang="sv-SE" dirty="0" smtClean="0">
                <a:latin typeface="Times New Roman"/>
                <a:ea typeface="Times New Roman"/>
                <a:cs typeface="Times New Roman"/>
              </a:rPr>
              <a:t>. </a:t>
            </a:r>
            <a:r>
              <a:rPr lang="sv-SE" dirty="0" err="1" smtClean="0">
                <a:latin typeface="Times New Roman"/>
                <a:ea typeface="Times New Roman"/>
                <a:cs typeface="Times New Roman"/>
              </a:rPr>
              <a:t>Vårdnadsöverflyttning</a:t>
            </a:r>
            <a:r>
              <a:rPr lang="sv-SE" dirty="0" smtClean="0">
                <a:latin typeface="Times New Roman"/>
                <a:ea typeface="Times New Roman"/>
                <a:cs typeface="Times New Roman"/>
              </a:rPr>
              <a:t>. </a:t>
            </a:r>
            <a:endParaRPr lang="sv-SE" dirty="0" smtClean="0">
              <a:latin typeface="Garamond"/>
              <a:ea typeface="Times New Roman"/>
              <a:cs typeface="Times New Roman"/>
            </a:endParaRPr>
          </a:p>
          <a:p>
            <a:pPr>
              <a:lnSpc>
                <a:spcPct val="115000"/>
              </a:lnSpc>
              <a:tabLst>
                <a:tab pos="1620520" algn="l"/>
              </a:tabLst>
            </a:pPr>
            <a:r>
              <a:rPr lang="sv-SE" dirty="0" smtClean="0">
                <a:latin typeface="Times New Roman"/>
                <a:ea typeface="Times New Roman"/>
                <a:cs typeface="Times New Roman"/>
              </a:rPr>
              <a:t>Svea Hovrätt dom den 25 februari 2014, T 7513-25: Åttaårig flicka </a:t>
            </a:r>
            <a:r>
              <a:rPr lang="sv-SE" i="1" dirty="0" smtClean="0">
                <a:latin typeface="Times New Roman"/>
                <a:ea typeface="Times New Roman"/>
                <a:cs typeface="Times New Roman"/>
              </a:rPr>
              <a:t>i familjehem sedan 2,5 års ålder (5,5 år)</a:t>
            </a:r>
            <a:r>
              <a:rPr lang="sv-SE" dirty="0" smtClean="0">
                <a:latin typeface="Times New Roman"/>
                <a:ea typeface="Times New Roman"/>
                <a:cs typeface="Times New Roman"/>
              </a:rPr>
              <a:t>, </a:t>
            </a:r>
            <a:r>
              <a:rPr lang="sv-SE" i="1" dirty="0" smtClean="0">
                <a:latin typeface="Times New Roman"/>
                <a:ea typeface="Times New Roman"/>
                <a:cs typeface="Times New Roman"/>
              </a:rPr>
              <a:t>rotat sig väl i familjehemmet</a:t>
            </a:r>
            <a:r>
              <a:rPr lang="sv-SE" dirty="0" smtClean="0">
                <a:latin typeface="Times New Roman"/>
                <a:ea typeface="Times New Roman"/>
                <a:cs typeface="Times New Roman"/>
              </a:rPr>
              <a:t> och </a:t>
            </a:r>
            <a:r>
              <a:rPr lang="sv-SE" i="1" dirty="0" smtClean="0">
                <a:latin typeface="Times New Roman"/>
                <a:ea typeface="Times New Roman"/>
                <a:cs typeface="Times New Roman"/>
              </a:rPr>
              <a:t>umgänge med biologisk mamma </a:t>
            </a:r>
            <a:r>
              <a:rPr lang="sv-SE" dirty="0" smtClean="0">
                <a:latin typeface="Times New Roman"/>
                <a:ea typeface="Times New Roman"/>
                <a:cs typeface="Times New Roman"/>
              </a:rPr>
              <a:t>fyra gånger per år. </a:t>
            </a:r>
            <a:r>
              <a:rPr lang="sv-SE" dirty="0" err="1" smtClean="0">
                <a:latin typeface="Times New Roman"/>
                <a:ea typeface="Times New Roman"/>
                <a:cs typeface="Times New Roman"/>
              </a:rPr>
              <a:t>Vårdnadsöverflyttning</a:t>
            </a:r>
            <a:r>
              <a:rPr lang="sv-SE" dirty="0" smtClean="0">
                <a:latin typeface="Times New Roman"/>
                <a:ea typeface="Times New Roman"/>
                <a:cs typeface="Times New Roman"/>
              </a:rPr>
              <a:t>.</a:t>
            </a:r>
            <a:endParaRPr lang="sv-SE" dirty="0" smtClean="0">
              <a:latin typeface="Garamond"/>
              <a:ea typeface="Times New Roman"/>
              <a:cs typeface="Times New Roman"/>
            </a:endParaRP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23</a:t>
            </a:fld>
            <a:endParaRPr lang="sv-SE" dirty="0"/>
          </a:p>
        </p:txBody>
      </p:sp>
      <p:sp>
        <p:nvSpPr>
          <p:cNvPr id="6" name="Rubrik 5"/>
          <p:cNvSpPr>
            <a:spLocks noGrp="1"/>
          </p:cNvSpPr>
          <p:nvPr>
            <p:ph type="title"/>
          </p:nvPr>
        </p:nvSpPr>
        <p:spPr/>
        <p:txBody>
          <a:bodyPr>
            <a:normAutofit fontScale="90000"/>
          </a:bodyPr>
          <a:lstStyle/>
          <a:p>
            <a:r>
              <a:rPr lang="sv-SE" dirty="0" smtClean="0"/>
              <a:t>SÄRSKILT FÖRORDNADE VÅRDNADSHAVARE 6 KAP. 8 § FB</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70000" lnSpcReduction="20000"/>
          </a:bodyPr>
          <a:lstStyle/>
          <a:p>
            <a:pPr>
              <a:lnSpc>
                <a:spcPct val="115000"/>
              </a:lnSpc>
              <a:tabLst>
                <a:tab pos="1620520" algn="l"/>
              </a:tabLst>
            </a:pPr>
            <a:r>
              <a:rPr lang="sv-SE" dirty="0" smtClean="0">
                <a:latin typeface="Times New Roman"/>
                <a:ea typeface="Times New Roman"/>
                <a:cs typeface="Times New Roman"/>
              </a:rPr>
              <a:t>Hovrätten för Övre Norrland den 5 juni 2014, T 59-14. En åtta år gammal flicka hade </a:t>
            </a:r>
            <a:r>
              <a:rPr lang="sv-SE" i="1" dirty="0" smtClean="0">
                <a:latin typeface="Times New Roman"/>
                <a:ea typeface="Times New Roman"/>
                <a:cs typeface="Times New Roman"/>
              </a:rPr>
              <a:t>bott i familjehemmet i mer än sitt halva liv (mer än 4 år)</a:t>
            </a:r>
            <a:r>
              <a:rPr lang="sv-SE" dirty="0" smtClean="0">
                <a:latin typeface="Times New Roman"/>
                <a:ea typeface="Times New Roman"/>
                <a:cs typeface="Times New Roman"/>
              </a:rPr>
              <a:t>. Enligt domstolen var det </a:t>
            </a:r>
            <a:r>
              <a:rPr lang="sv-SE" i="1" dirty="0" smtClean="0">
                <a:latin typeface="Times New Roman"/>
                <a:ea typeface="Times New Roman"/>
                <a:cs typeface="Times New Roman"/>
              </a:rPr>
              <a:t>inte realistiskt att mamman inom överskådlig tid skulle komma att ha förmåga och möjlighet att utöva den faktiska vårdnaden</a:t>
            </a:r>
            <a:r>
              <a:rPr lang="sv-SE" dirty="0" smtClean="0">
                <a:latin typeface="Times New Roman"/>
                <a:ea typeface="Times New Roman"/>
                <a:cs typeface="Times New Roman"/>
              </a:rPr>
              <a:t>. (Ej aktuellt med pappan). </a:t>
            </a:r>
            <a:r>
              <a:rPr lang="sv-SE" dirty="0" err="1" smtClean="0">
                <a:latin typeface="Times New Roman"/>
                <a:ea typeface="Times New Roman"/>
                <a:cs typeface="Times New Roman"/>
              </a:rPr>
              <a:t>Vårdnadsöverflyttning</a:t>
            </a:r>
            <a:r>
              <a:rPr lang="sv-SE" dirty="0" smtClean="0">
                <a:latin typeface="Times New Roman"/>
                <a:ea typeface="Times New Roman"/>
                <a:cs typeface="Times New Roman"/>
              </a:rPr>
              <a:t>.  </a:t>
            </a:r>
            <a:endParaRPr lang="sv-SE" dirty="0" smtClean="0">
              <a:latin typeface="Garamond"/>
              <a:ea typeface="Times New Roman"/>
              <a:cs typeface="Times New Roman"/>
            </a:endParaRPr>
          </a:p>
          <a:p>
            <a:pPr>
              <a:lnSpc>
                <a:spcPct val="115000"/>
              </a:lnSpc>
              <a:tabLst>
                <a:tab pos="1620520" algn="l"/>
              </a:tabLst>
            </a:pPr>
            <a:r>
              <a:rPr lang="sv-SE" dirty="0" smtClean="0">
                <a:latin typeface="Times New Roman"/>
                <a:ea typeface="Times New Roman"/>
                <a:cs typeface="Times New Roman"/>
              </a:rPr>
              <a:t>Göta Hovrätt dom den 8 maj 2014, T 2513-13. Nioårig flicka, som varit </a:t>
            </a:r>
            <a:r>
              <a:rPr lang="sv-SE" i="1" dirty="0" err="1" smtClean="0">
                <a:latin typeface="Times New Roman"/>
                <a:ea typeface="Times New Roman"/>
                <a:cs typeface="Times New Roman"/>
              </a:rPr>
              <a:t>familjehemsplacerad</a:t>
            </a:r>
            <a:r>
              <a:rPr lang="sv-SE" i="1" dirty="0" smtClean="0">
                <a:latin typeface="Times New Roman"/>
                <a:ea typeface="Times New Roman"/>
                <a:cs typeface="Times New Roman"/>
              </a:rPr>
              <a:t> sedan hon var två år gammal (7 år). </a:t>
            </a:r>
            <a:r>
              <a:rPr lang="sv-SE" dirty="0" smtClean="0">
                <a:latin typeface="Times New Roman"/>
                <a:ea typeface="Times New Roman"/>
                <a:cs typeface="Times New Roman"/>
              </a:rPr>
              <a:t>Enligt hovrätten fanns </a:t>
            </a:r>
            <a:r>
              <a:rPr lang="sv-SE" i="1" dirty="0" smtClean="0">
                <a:latin typeface="Times New Roman"/>
                <a:ea typeface="Times New Roman"/>
                <a:cs typeface="Times New Roman"/>
              </a:rPr>
              <a:t>inte stöd för att mamman inom överskådlig tid kommer att ha förmåga att ta ett föräldraansvar</a:t>
            </a:r>
            <a:r>
              <a:rPr lang="sv-SE" dirty="0" smtClean="0">
                <a:latin typeface="Times New Roman"/>
                <a:ea typeface="Times New Roman"/>
                <a:cs typeface="Times New Roman"/>
              </a:rPr>
              <a:t>. Placeringsfamiljen tar ansvar för flickans </a:t>
            </a:r>
            <a:r>
              <a:rPr lang="sv-SE" i="1" dirty="0" smtClean="0">
                <a:latin typeface="Times New Roman"/>
                <a:ea typeface="Times New Roman"/>
                <a:cs typeface="Times New Roman"/>
              </a:rPr>
              <a:t>umgänge</a:t>
            </a:r>
            <a:r>
              <a:rPr lang="sv-SE" dirty="0" smtClean="0">
                <a:latin typeface="Times New Roman"/>
                <a:ea typeface="Times New Roman"/>
                <a:cs typeface="Times New Roman"/>
              </a:rPr>
              <a:t> med mamman och betydelsen av vårdnaden har ökat sedan flickan kommit upp i skolåldern. </a:t>
            </a:r>
            <a:r>
              <a:rPr lang="sv-SE" dirty="0" err="1" smtClean="0">
                <a:latin typeface="Times New Roman"/>
                <a:ea typeface="Times New Roman"/>
                <a:cs typeface="Times New Roman"/>
              </a:rPr>
              <a:t>Vårdnadsöverflyttning</a:t>
            </a:r>
            <a:r>
              <a:rPr lang="sv-SE" dirty="0" smtClean="0">
                <a:latin typeface="Times New Roman"/>
                <a:ea typeface="Times New Roman"/>
                <a:cs typeface="Times New Roman"/>
              </a:rPr>
              <a:t>.</a:t>
            </a:r>
            <a:endParaRPr lang="sv-SE" dirty="0" smtClean="0">
              <a:latin typeface="Garamond"/>
              <a:ea typeface="Times New Roman"/>
              <a:cs typeface="Times New Roman"/>
            </a:endParaRPr>
          </a:p>
          <a:p>
            <a:pPr>
              <a:lnSpc>
                <a:spcPct val="115000"/>
              </a:lnSpc>
              <a:tabLst>
                <a:tab pos="1620520" algn="l"/>
              </a:tabLst>
            </a:pPr>
            <a:r>
              <a:rPr lang="sv-SE" dirty="0" smtClean="0">
                <a:latin typeface="Times New Roman"/>
                <a:ea typeface="Times New Roman"/>
                <a:cs typeface="Times New Roman"/>
              </a:rPr>
              <a:t> Göta Hovrätt dom den 10 juni 2014, T 53-14. Åtta år gammal pojke som bott i familjehem i 5 år. Mamman psykisk sjuk och pappan missbrukare. Enligt domstolen hade båda blivit bättre och det ansågs </a:t>
            </a:r>
            <a:r>
              <a:rPr lang="sv-SE" i="1" dirty="0" smtClean="0">
                <a:latin typeface="Times New Roman"/>
                <a:ea typeface="Times New Roman"/>
                <a:cs typeface="Times New Roman"/>
              </a:rPr>
              <a:t>inte omöjligt att de skulle kunna återförena med sin son på sikt</a:t>
            </a:r>
            <a:r>
              <a:rPr lang="sv-SE" dirty="0" smtClean="0">
                <a:latin typeface="Times New Roman"/>
                <a:ea typeface="Times New Roman"/>
                <a:cs typeface="Times New Roman"/>
              </a:rPr>
              <a:t>. Ej </a:t>
            </a:r>
            <a:r>
              <a:rPr lang="sv-SE" dirty="0" err="1" smtClean="0">
                <a:latin typeface="Times New Roman"/>
                <a:ea typeface="Times New Roman"/>
                <a:cs typeface="Times New Roman"/>
              </a:rPr>
              <a:t>vårdnadsöverflyttning</a:t>
            </a:r>
            <a:r>
              <a:rPr lang="sv-SE" dirty="0" smtClean="0">
                <a:latin typeface="Times New Roman"/>
                <a:ea typeface="Times New Roman"/>
                <a:cs typeface="Times New Roman"/>
              </a:rPr>
              <a:t>. </a:t>
            </a:r>
            <a:endParaRPr lang="sv-SE" dirty="0" smtClean="0">
              <a:latin typeface="Garamond"/>
              <a:ea typeface="Times New Roman"/>
              <a:cs typeface="Times New Roman"/>
            </a:endParaRP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24</a:t>
            </a:fld>
            <a:endParaRPr lang="sv-SE" dirty="0"/>
          </a:p>
        </p:txBody>
      </p:sp>
      <p:sp>
        <p:nvSpPr>
          <p:cNvPr id="6" name="Rubrik 5"/>
          <p:cNvSpPr>
            <a:spLocks noGrp="1"/>
          </p:cNvSpPr>
          <p:nvPr>
            <p:ph type="title"/>
          </p:nvPr>
        </p:nvSpPr>
        <p:spPr/>
        <p:txBody>
          <a:bodyPr>
            <a:normAutofit fontScale="90000"/>
          </a:bodyPr>
          <a:lstStyle/>
          <a:p>
            <a:r>
              <a:rPr lang="sv-SE" dirty="0" smtClean="0"/>
              <a:t>SÄRSKILT FÖRORDNADE VÅRDNADSHAVARE 6 kap. 8 § FB</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Autofit/>
          </a:bodyPr>
          <a:lstStyle/>
          <a:p>
            <a:r>
              <a:rPr lang="sv-SE" sz="2000" i="1" dirty="0" smtClean="0">
                <a:latin typeface="Times New Roman" panose="02020603050405020304" pitchFamily="18" charset="0"/>
                <a:cs typeface="Times New Roman" panose="02020603050405020304" pitchFamily="18" charset="0"/>
              </a:rPr>
              <a:t>Svea Hovrätts dom den 27 oktober 2014 i målet T 4103-14. </a:t>
            </a:r>
            <a:r>
              <a:rPr lang="sv-SE" sz="2000" dirty="0" smtClean="0">
                <a:latin typeface="Times New Roman" panose="02020603050405020304" pitchFamily="18" charset="0"/>
                <a:cs typeface="Times New Roman" panose="02020603050405020304" pitchFamily="18" charset="0"/>
              </a:rPr>
              <a:t>I målet var, vid tiden för hovrättens dom, </a:t>
            </a:r>
            <a:r>
              <a:rPr lang="sv-SE" sz="2000" i="1" dirty="0" smtClean="0">
                <a:latin typeface="Times New Roman" panose="02020603050405020304" pitchFamily="18" charset="0"/>
                <a:cs typeface="Times New Roman" panose="02020603050405020304" pitchFamily="18" charset="0"/>
              </a:rPr>
              <a:t>en 4,5 år gammal pojke som bott i familjehemmet sedan han var tre månader gammal</a:t>
            </a:r>
            <a:r>
              <a:rPr lang="sv-SE" sz="2000" dirty="0" smtClean="0">
                <a:latin typeface="Times New Roman" panose="02020603050405020304" pitchFamily="18" charset="0"/>
                <a:cs typeface="Times New Roman" panose="02020603050405020304" pitchFamily="18" charset="0"/>
              </a:rPr>
              <a:t>. Pojken hade </a:t>
            </a:r>
            <a:r>
              <a:rPr lang="sv-SE" sz="2000" i="1" dirty="0" smtClean="0">
                <a:latin typeface="Times New Roman" panose="02020603050405020304" pitchFamily="18" charset="0"/>
                <a:cs typeface="Times New Roman" panose="02020603050405020304" pitchFamily="18" charset="0"/>
              </a:rPr>
              <a:t>knutit an </a:t>
            </a:r>
            <a:r>
              <a:rPr lang="sv-SE" sz="2000" dirty="0" smtClean="0">
                <a:latin typeface="Times New Roman" panose="02020603050405020304" pitchFamily="18" charset="0"/>
                <a:cs typeface="Times New Roman" panose="02020603050405020304" pitchFamily="18" charset="0"/>
              </a:rPr>
              <a:t>till samtliga medlemmar i familjehemmet och kallade familjehemsföräldrarna för mamma och pappa. Domstolarna konstaterade att pojken inte hade något minne från den tid han bodde tillsammans med sina föräldrar och att han gått från att var ett barn som visat anknytningsstörningar till att vara ett barn som funnit trygghet i sin familj. Det fanns ett</a:t>
            </a:r>
            <a:r>
              <a:rPr lang="sv-SE" sz="2000" i="1" dirty="0" smtClean="0">
                <a:latin typeface="Times New Roman" panose="02020603050405020304" pitchFamily="18" charset="0"/>
                <a:cs typeface="Times New Roman" panose="02020603050405020304" pitchFamily="18" charset="0"/>
              </a:rPr>
              <a:t> umgänge </a:t>
            </a:r>
            <a:r>
              <a:rPr lang="sv-SE" sz="2000" dirty="0" smtClean="0">
                <a:latin typeface="Times New Roman" panose="02020603050405020304" pitchFamily="18" charset="0"/>
                <a:cs typeface="Times New Roman" panose="02020603050405020304" pitchFamily="18" charset="0"/>
              </a:rPr>
              <a:t>mellan pojken och hans biologiska mamma, ungefär en gång varannan månad. Hovrätten konstaterade vidare att de uppgifter som tillkommit i hovrätten att mamman hade en egen bostad och hade träffat pojken några ggr sedan tingsrättens avgörande, inte medförde någon ändrad inställning. Vårdnaden om pojken flyttades över till särskilt förordnade vårdnadshavare. </a:t>
            </a:r>
          </a:p>
          <a:p>
            <a:endParaRPr lang="sv-SE" sz="2000" dirty="0">
              <a:latin typeface="Times New Roman" panose="02020603050405020304" pitchFamily="18" charset="0"/>
              <a:cs typeface="Times New Roman" panose="02020603050405020304" pitchFamily="18" charset="0"/>
            </a:endParaRPr>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25</a:t>
            </a:fld>
            <a:endParaRPr lang="sv-SE" dirty="0"/>
          </a:p>
        </p:txBody>
      </p:sp>
      <p:sp>
        <p:nvSpPr>
          <p:cNvPr id="6" name="Rubrik 5"/>
          <p:cNvSpPr>
            <a:spLocks noGrp="1"/>
          </p:cNvSpPr>
          <p:nvPr>
            <p:ph type="title"/>
          </p:nvPr>
        </p:nvSpPr>
        <p:spPr/>
        <p:txBody>
          <a:bodyPr>
            <a:normAutofit fontScale="90000"/>
          </a:bodyPr>
          <a:lstStyle/>
          <a:p>
            <a:r>
              <a:rPr lang="sv-SE" dirty="0" smtClean="0"/>
              <a:t>SÄRSKILT FÖRORDNADE VÅRDNADSHAVARE 6 kap. 8 § FB</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85000" lnSpcReduction="20000"/>
          </a:bodyPr>
          <a:lstStyle/>
          <a:p>
            <a:pPr>
              <a:lnSpc>
                <a:spcPct val="115000"/>
              </a:lnSpc>
              <a:tabLst>
                <a:tab pos="1620520" algn="l"/>
              </a:tabLst>
            </a:pPr>
            <a:r>
              <a:rPr lang="sv-SE" dirty="0" smtClean="0">
                <a:latin typeface="Times New Roman"/>
                <a:ea typeface="Times New Roman"/>
                <a:cs typeface="Times New Roman"/>
              </a:rPr>
              <a:t>Slutsats: </a:t>
            </a:r>
            <a:endParaRPr lang="sv-SE" dirty="0" smtClean="0">
              <a:latin typeface="Garamond"/>
              <a:ea typeface="Times New Roman"/>
              <a:cs typeface="Times New Roman"/>
            </a:endParaRPr>
          </a:p>
          <a:p>
            <a:pPr>
              <a:lnSpc>
                <a:spcPct val="115000"/>
              </a:lnSpc>
              <a:tabLst>
                <a:tab pos="1620520" algn="l"/>
              </a:tabLst>
            </a:pPr>
            <a:r>
              <a:rPr lang="sv-SE" dirty="0" smtClean="0">
                <a:latin typeface="Times New Roman"/>
                <a:ea typeface="Times New Roman"/>
                <a:cs typeface="Times New Roman"/>
              </a:rPr>
              <a:t>Prognos för föräldrarna, dvs. kommer de (någon av dem) att under överskådlig tid kunna återta vårdnaden.</a:t>
            </a:r>
            <a:endParaRPr lang="sv-SE" dirty="0" smtClean="0">
              <a:latin typeface="Garamond"/>
              <a:ea typeface="Times New Roman"/>
              <a:cs typeface="Times New Roman"/>
            </a:endParaRPr>
          </a:p>
          <a:p>
            <a:pPr>
              <a:lnSpc>
                <a:spcPct val="115000"/>
              </a:lnSpc>
              <a:tabLst>
                <a:tab pos="1620520" algn="l"/>
              </a:tabLst>
            </a:pPr>
            <a:r>
              <a:rPr lang="sv-SE" dirty="0" smtClean="0">
                <a:latin typeface="Times New Roman"/>
                <a:ea typeface="Times New Roman"/>
                <a:cs typeface="Times New Roman"/>
              </a:rPr>
              <a:t>Tid i familjehem av betydelse men inte avgörande.</a:t>
            </a:r>
            <a:endParaRPr lang="sv-SE" dirty="0" smtClean="0">
              <a:latin typeface="Garamond"/>
              <a:ea typeface="Times New Roman"/>
              <a:cs typeface="Times New Roman"/>
            </a:endParaRPr>
          </a:p>
          <a:p>
            <a:pPr>
              <a:lnSpc>
                <a:spcPct val="115000"/>
              </a:lnSpc>
              <a:tabLst>
                <a:tab pos="1620520" algn="l"/>
              </a:tabLst>
            </a:pPr>
            <a:r>
              <a:rPr lang="sv-SE" dirty="0" smtClean="0">
                <a:latin typeface="Times New Roman"/>
                <a:ea typeface="Times New Roman"/>
                <a:cs typeface="Times New Roman"/>
              </a:rPr>
              <a:t>Placeringsålder av betydelse men inte avgörande.</a:t>
            </a:r>
            <a:endParaRPr lang="sv-SE" dirty="0" smtClean="0">
              <a:latin typeface="Garamond"/>
              <a:ea typeface="Times New Roman"/>
              <a:cs typeface="Times New Roman"/>
            </a:endParaRPr>
          </a:p>
          <a:p>
            <a:pPr>
              <a:lnSpc>
                <a:spcPct val="115000"/>
              </a:lnSpc>
              <a:tabLst>
                <a:tab pos="1620520" algn="l"/>
              </a:tabLst>
            </a:pPr>
            <a:r>
              <a:rPr lang="sv-SE" dirty="0" smtClean="0">
                <a:latin typeface="Times New Roman"/>
                <a:ea typeface="Times New Roman"/>
                <a:cs typeface="Times New Roman"/>
              </a:rPr>
              <a:t>Placeringsfamiljens tillgodoseende av umgänge – talar för överflytt om barnet länge i familjehemmet. </a:t>
            </a:r>
            <a:endParaRPr lang="sv-SE" dirty="0" smtClean="0">
              <a:latin typeface="Garamond"/>
              <a:ea typeface="Times New Roman"/>
              <a:cs typeface="Times New Roman"/>
            </a:endParaRPr>
          </a:p>
          <a:p>
            <a:pPr>
              <a:lnSpc>
                <a:spcPct val="115000"/>
              </a:lnSpc>
              <a:tabLst>
                <a:tab pos="1620520" algn="l"/>
              </a:tabLst>
            </a:pPr>
            <a:r>
              <a:rPr lang="sv-SE" dirty="0" smtClean="0">
                <a:latin typeface="Times New Roman"/>
                <a:ea typeface="Times New Roman"/>
                <a:cs typeface="Times New Roman"/>
              </a:rPr>
              <a:t>Vikt av </a:t>
            </a:r>
            <a:r>
              <a:rPr lang="sv-SE" dirty="0" err="1" smtClean="0">
                <a:latin typeface="Times New Roman"/>
                <a:ea typeface="Times New Roman"/>
                <a:cs typeface="Times New Roman"/>
              </a:rPr>
              <a:t>vårdnadsöverflyttning</a:t>
            </a:r>
            <a:r>
              <a:rPr lang="sv-SE" dirty="0" smtClean="0">
                <a:latin typeface="Times New Roman"/>
                <a:ea typeface="Times New Roman"/>
                <a:cs typeface="Times New Roman"/>
              </a:rPr>
              <a:t> ökar när skola börjar. Viss vikt enligt HD; synes ha betydande vikt. </a:t>
            </a:r>
            <a:endParaRPr lang="sv-SE" dirty="0" smtClean="0">
              <a:latin typeface="Garamond"/>
              <a:ea typeface="Times New Roman"/>
              <a:cs typeface="Times New Roman"/>
            </a:endParaRPr>
          </a:p>
          <a:p>
            <a:pPr>
              <a:lnSpc>
                <a:spcPct val="115000"/>
              </a:lnSpc>
              <a:tabLst>
                <a:tab pos="1620520" algn="l"/>
              </a:tabLst>
            </a:pPr>
            <a:r>
              <a:rPr lang="sv-SE" dirty="0" smtClean="0">
                <a:latin typeface="Times New Roman"/>
                <a:ea typeface="Times New Roman"/>
                <a:cs typeface="Times New Roman"/>
              </a:rPr>
              <a:t>Anknytningen till familjehemmet. Talas om i en dom.</a:t>
            </a:r>
          </a:p>
          <a:p>
            <a:pPr>
              <a:lnSpc>
                <a:spcPct val="115000"/>
              </a:lnSpc>
              <a:tabLst>
                <a:tab pos="1620520" algn="l"/>
              </a:tabLst>
            </a:pPr>
            <a:r>
              <a:rPr lang="sv-SE" dirty="0" smtClean="0">
                <a:latin typeface="Times New Roman"/>
                <a:ea typeface="Times New Roman"/>
                <a:cs typeface="Times New Roman"/>
              </a:rPr>
              <a:t>Annat?</a:t>
            </a:r>
          </a:p>
          <a:p>
            <a:pPr>
              <a:lnSpc>
                <a:spcPct val="115000"/>
              </a:lnSpc>
              <a:tabLst>
                <a:tab pos="1620520" algn="l"/>
              </a:tabLst>
            </a:pPr>
            <a:r>
              <a:rPr lang="sv-SE" dirty="0" smtClean="0">
                <a:latin typeface="Times New Roman"/>
                <a:ea typeface="Times New Roman"/>
                <a:cs typeface="Times New Roman"/>
              </a:rPr>
              <a:t>Se Vårdnad Boende Umgänge kap. 5</a:t>
            </a:r>
            <a:endParaRPr lang="sv-SE" dirty="0" smtClean="0">
              <a:latin typeface="Garamond"/>
              <a:ea typeface="Times New Roman"/>
              <a:cs typeface="Times New Roman"/>
            </a:endParaRP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26</a:t>
            </a:fld>
            <a:r>
              <a:rPr lang="sv-SE" dirty="0" smtClean="0"/>
              <a:t> </a:t>
            </a:r>
            <a:endParaRPr lang="sv-SE" dirty="0"/>
          </a:p>
        </p:txBody>
      </p:sp>
      <p:sp>
        <p:nvSpPr>
          <p:cNvPr id="6" name="Rubrik 5"/>
          <p:cNvSpPr>
            <a:spLocks noGrp="1"/>
          </p:cNvSpPr>
          <p:nvPr>
            <p:ph type="title"/>
          </p:nvPr>
        </p:nvSpPr>
        <p:spPr/>
        <p:txBody>
          <a:bodyPr>
            <a:normAutofit fontScale="90000"/>
          </a:bodyPr>
          <a:lstStyle/>
          <a:p>
            <a:r>
              <a:rPr lang="sv-SE" dirty="0" smtClean="0"/>
              <a:t>SÄRSKILT FÖRORDNAD VÅRDNADSHAVARE 6 KAP. 8 § FB</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lnSpcReduction="10000"/>
          </a:bodyPr>
          <a:lstStyle/>
          <a:p>
            <a:r>
              <a:rPr lang="sv-SE" dirty="0" smtClean="0">
                <a:latin typeface="Times New Roman" panose="02020603050405020304" pitchFamily="18" charset="0"/>
                <a:cs typeface="Times New Roman" panose="02020603050405020304" pitchFamily="18" charset="0"/>
              </a:rPr>
              <a:t>Ständigt krigande skadar barnen mycket DN den 8 april 2013 - Ang. diskussionen om utvärdering av 2006 års vårdnadsreform. </a:t>
            </a:r>
          </a:p>
          <a:p>
            <a:pPr lvl="1"/>
            <a:r>
              <a:rPr lang="sv-SE" dirty="0" smtClean="0">
                <a:latin typeface="Times New Roman" panose="02020603050405020304" pitchFamily="18" charset="0"/>
                <a:cs typeface="Times New Roman" panose="02020603050405020304" pitchFamily="18" charset="0"/>
              </a:rPr>
              <a:t>Nuvarande lag ger i praktiken den ena parten vetorätt när det gäller vårdnaden. Det är bara att sätta sig på bakhasorna och slänga på luren när den andre ringer. Sedan kan man hänvisa till dålig kommunikation, och då ska det inte vara gemensam vårdnad. Det säger Magnus </a:t>
            </a:r>
            <a:r>
              <a:rPr lang="sv-SE" dirty="0" err="1" smtClean="0">
                <a:latin typeface="Times New Roman" panose="02020603050405020304" pitchFamily="18" charset="0"/>
                <a:cs typeface="Times New Roman" panose="02020603050405020304" pitchFamily="18" charset="0"/>
              </a:rPr>
              <a:t>Widebeck</a:t>
            </a:r>
            <a:r>
              <a:rPr lang="sv-SE" dirty="0" smtClean="0">
                <a:latin typeface="Times New Roman" panose="02020603050405020304" pitchFamily="18" charset="0"/>
                <a:cs typeface="Times New Roman" panose="02020603050405020304" pitchFamily="18" charset="0"/>
              </a:rPr>
              <a:t>, lagman vid Nyköpings tingsrätt. Anna </a:t>
            </a:r>
            <a:r>
              <a:rPr lang="sv-SE" dirty="0" err="1" smtClean="0">
                <a:latin typeface="Times New Roman" panose="02020603050405020304" pitchFamily="18" charset="0"/>
                <a:cs typeface="Times New Roman" panose="02020603050405020304" pitchFamily="18" charset="0"/>
              </a:rPr>
              <a:t>Singer</a:t>
            </a:r>
            <a:r>
              <a:rPr lang="sv-SE" dirty="0" smtClean="0">
                <a:latin typeface="Times New Roman" panose="02020603050405020304" pitchFamily="18" charset="0"/>
                <a:cs typeface="Times New Roman" panose="02020603050405020304" pitchFamily="18" charset="0"/>
              </a:rPr>
              <a:t>, professor i familjerätt vid Uppsala universitet, drar ungefär samma slutsats.</a:t>
            </a:r>
          </a:p>
          <a:p>
            <a:pPr lvl="1"/>
            <a:r>
              <a:rPr lang="sv-SE" b="1" dirty="0" smtClean="0">
                <a:latin typeface="Times New Roman" panose="02020603050405020304" pitchFamily="18" charset="0"/>
                <a:cs typeface="Times New Roman" panose="02020603050405020304" pitchFamily="18" charset="0"/>
              </a:rPr>
              <a:t>Den bilden bekräftas</a:t>
            </a:r>
            <a:r>
              <a:rPr lang="sv-SE" dirty="0" smtClean="0">
                <a:latin typeface="Times New Roman" panose="02020603050405020304" pitchFamily="18" charset="0"/>
                <a:cs typeface="Times New Roman" panose="02020603050405020304" pitchFamily="18" charset="0"/>
              </a:rPr>
              <a:t> av flera jurister och advokater som arbetar med familjemål.</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27</a:t>
            </a:fld>
            <a:endParaRPr lang="sv-SE" dirty="0"/>
          </a:p>
        </p:txBody>
      </p:sp>
      <p:sp>
        <p:nvSpPr>
          <p:cNvPr id="6" name="Rubrik 5"/>
          <p:cNvSpPr>
            <a:spLocks noGrp="1"/>
          </p:cNvSpPr>
          <p:nvPr>
            <p:ph type="title"/>
          </p:nvPr>
        </p:nvSpPr>
        <p:spPr/>
        <p:txBody>
          <a:bodyPr>
            <a:normAutofit fontScale="90000"/>
          </a:bodyPr>
          <a:lstStyle/>
          <a:p>
            <a:r>
              <a:rPr lang="sv-SE" dirty="0" smtClean="0"/>
              <a:t>PRESUMTION FÖR GEMENSAM VÅRDNAD?</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latin typeface="Times New Roman" panose="02020603050405020304" pitchFamily="18" charset="0"/>
                <a:cs typeface="Times New Roman" panose="02020603050405020304" pitchFamily="18" charset="0"/>
              </a:rPr>
              <a:t>När ”man” gör samarbetsförmåga till ett kriterium så har ”man” gett den icke samarbetsvilliga föräldern ett vapen. Att åstadkomma samarbetssvårigheter är väldigt enkelt. Det är bara att säga nej till allting, säger Anna </a:t>
            </a:r>
            <a:r>
              <a:rPr lang="sv-SE" dirty="0" err="1" smtClean="0">
                <a:latin typeface="Times New Roman" panose="02020603050405020304" pitchFamily="18" charset="0"/>
                <a:cs typeface="Times New Roman" panose="02020603050405020304" pitchFamily="18" charset="0"/>
              </a:rPr>
              <a:t>Singer</a:t>
            </a:r>
            <a:r>
              <a:rPr lang="sv-SE" dirty="0" smtClean="0">
                <a:latin typeface="Times New Roman" panose="02020603050405020304" pitchFamily="18" charset="0"/>
                <a:cs typeface="Times New Roman" panose="02020603050405020304" pitchFamily="18" charset="0"/>
              </a:rPr>
              <a:t>.</a:t>
            </a:r>
          </a:p>
          <a:p>
            <a:r>
              <a:rPr lang="sv-SE" b="1" dirty="0" smtClean="0">
                <a:latin typeface="Times New Roman" panose="02020603050405020304" pitchFamily="18" charset="0"/>
                <a:cs typeface="Times New Roman" panose="02020603050405020304" pitchFamily="18" charset="0"/>
              </a:rPr>
              <a:t>De nya reglerna</a:t>
            </a:r>
            <a:r>
              <a:rPr lang="sv-SE" dirty="0" smtClean="0">
                <a:latin typeface="Times New Roman" panose="02020603050405020304" pitchFamily="18" charset="0"/>
                <a:cs typeface="Times New Roman" panose="02020603050405020304" pitchFamily="18" charset="0"/>
              </a:rPr>
              <a:t> som gjorde det enklare att döma till enskild vårdnad kom år 2006. Sedan dess har antalet vårdnadstvister ökat kraftigt i domstolarna.</a:t>
            </a:r>
            <a:endParaRPr lang="sv-SE" dirty="0">
              <a:latin typeface="Times New Roman" panose="02020603050405020304" pitchFamily="18" charset="0"/>
              <a:cs typeface="Times New Roman" panose="02020603050405020304" pitchFamily="18" charset="0"/>
            </a:endParaRPr>
          </a:p>
        </p:txBody>
      </p:sp>
      <p:sp>
        <p:nvSpPr>
          <p:cNvPr id="3" name="Rubrik 2"/>
          <p:cNvSpPr>
            <a:spLocks noGrp="1"/>
          </p:cNvSpPr>
          <p:nvPr>
            <p:ph type="title"/>
          </p:nvPr>
        </p:nvSpPr>
        <p:spPr/>
        <p:txBody>
          <a:bodyPr>
            <a:normAutofit fontScale="90000"/>
          </a:bodyPr>
          <a:lstStyle/>
          <a:p>
            <a:r>
              <a:rPr lang="sv-SE" dirty="0" smtClean="0"/>
              <a:t>PRESUMTION FÖR GEMENSAM VÅRDNAD?</a:t>
            </a:r>
            <a:endParaRPr lang="sv-SE" dirty="0"/>
          </a:p>
        </p:txBody>
      </p:sp>
      <p:sp>
        <p:nvSpPr>
          <p:cNvPr id="4" name="Platshållare för bildnummer 3"/>
          <p:cNvSpPr>
            <a:spLocks noGrp="1"/>
          </p:cNvSpPr>
          <p:nvPr>
            <p:ph type="sldNum" sz="quarter" idx="12"/>
          </p:nvPr>
        </p:nvSpPr>
        <p:spPr/>
        <p:txBody>
          <a:bodyPr/>
          <a:lstStyle/>
          <a:p>
            <a:fld id="{73F29298-242F-48C4-B2EB-26E5A40FECC0}" type="slidenum">
              <a:rPr lang="sv-SE" smtClean="0"/>
              <a:pPr/>
              <a:t>28</a:t>
            </a:fld>
            <a:endParaRPr lang="sv-SE" dirty="0"/>
          </a:p>
        </p:txBody>
      </p:sp>
      <p:sp>
        <p:nvSpPr>
          <p:cNvPr id="5" name="Platshållare för sidfot 4"/>
          <p:cNvSpPr>
            <a:spLocks noGrp="1"/>
          </p:cNvSpPr>
          <p:nvPr>
            <p:ph type="ftr" sz="quarter" idx="11"/>
          </p:nvPr>
        </p:nvSpPr>
        <p:spPr/>
        <p:txBody>
          <a:bodyPr/>
          <a:lstStyle/>
          <a:p>
            <a:r>
              <a:rPr lang="sv-SE" smtClean="0"/>
              <a:t>Göteborgs domarakademi</a:t>
            </a:r>
            <a:endParaRPr lang="sv-SE" dirty="0"/>
          </a:p>
        </p:txBody>
      </p:sp>
      <p:sp>
        <p:nvSpPr>
          <p:cNvPr id="6" name="Platshållare för datum 5"/>
          <p:cNvSpPr>
            <a:spLocks noGrp="1"/>
          </p:cNvSpPr>
          <p:nvPr>
            <p:ph type="dt" sz="half" idx="10"/>
          </p:nvPr>
        </p:nvSpPr>
        <p:spPr/>
        <p:txBody>
          <a:bodyPr/>
          <a:lstStyle/>
          <a:p>
            <a:r>
              <a:rPr lang="sv-SE" smtClean="0"/>
              <a:t>2015-04-01</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20000"/>
          </a:bodyPr>
          <a:lstStyle/>
          <a:p>
            <a:r>
              <a:rPr lang="sv-SE" dirty="0" smtClean="0">
                <a:latin typeface="Times New Roman" panose="02020603050405020304" pitchFamily="18" charset="0"/>
                <a:cs typeface="Times New Roman" panose="02020603050405020304" pitchFamily="18" charset="0"/>
              </a:rPr>
              <a:t>För barnen har föräldrarnas kamp om vårdnaden ofta varit mycket smärtsam och långvarig. Ibland har striden pågått under hela deras uppväxt, ända tills de själva blir myndiga.</a:t>
            </a:r>
          </a:p>
          <a:p>
            <a:r>
              <a:rPr lang="sv-SE" dirty="0" smtClean="0">
                <a:latin typeface="Times New Roman" panose="02020603050405020304" pitchFamily="18" charset="0"/>
                <a:cs typeface="Times New Roman" panose="02020603050405020304" pitchFamily="18" charset="0"/>
              </a:rPr>
              <a:t>– Vi vet att själva skilsmässan inte är skadlig för barnen, men ett ständigt krigande mellan föräldrarna är mycket skadligt, säger lagman Magnus </a:t>
            </a:r>
            <a:r>
              <a:rPr lang="sv-SE" dirty="0" err="1" smtClean="0">
                <a:latin typeface="Times New Roman" panose="02020603050405020304" pitchFamily="18" charset="0"/>
                <a:cs typeface="Times New Roman" panose="02020603050405020304" pitchFamily="18" charset="0"/>
              </a:rPr>
              <a:t>Widebeck</a:t>
            </a:r>
            <a:r>
              <a:rPr lang="sv-SE" dirty="0" smtClean="0">
                <a:latin typeface="Times New Roman" panose="02020603050405020304" pitchFamily="18" charset="0"/>
                <a:cs typeface="Times New Roman" panose="02020603050405020304" pitchFamily="18" charset="0"/>
              </a:rPr>
              <a:t>.</a:t>
            </a:r>
          </a:p>
          <a:p>
            <a:r>
              <a:rPr lang="sv-SE" dirty="0" smtClean="0">
                <a:latin typeface="Times New Roman" panose="02020603050405020304" pitchFamily="18" charset="0"/>
                <a:cs typeface="Times New Roman" panose="02020603050405020304" pitchFamily="18" charset="0"/>
              </a:rPr>
              <a:t>Professor Anna </a:t>
            </a:r>
            <a:r>
              <a:rPr lang="sv-SE" dirty="0" err="1" smtClean="0">
                <a:latin typeface="Times New Roman" panose="02020603050405020304" pitchFamily="18" charset="0"/>
                <a:cs typeface="Times New Roman" panose="02020603050405020304" pitchFamily="18" charset="0"/>
              </a:rPr>
              <a:t>Singer</a:t>
            </a:r>
            <a:r>
              <a:rPr lang="sv-SE" dirty="0" smtClean="0">
                <a:latin typeface="Times New Roman" panose="02020603050405020304" pitchFamily="18" charset="0"/>
                <a:cs typeface="Times New Roman" panose="02020603050405020304" pitchFamily="18" charset="0"/>
              </a:rPr>
              <a:t> tror inte att domstolar alltid är rätt plats att lösa tvisterna mellan separerade föräldrar.</a:t>
            </a:r>
          </a:p>
          <a:p>
            <a:r>
              <a:rPr lang="sv-SE" dirty="0" smtClean="0">
                <a:latin typeface="Times New Roman" panose="02020603050405020304" pitchFamily="18" charset="0"/>
                <a:cs typeface="Times New Roman" panose="02020603050405020304" pitchFamily="18" charset="0"/>
              </a:rPr>
              <a:t>– Man ger föräldrarna, som i många fall bara är osams med varandra, en arena att leva ut sina aggressioner. Det handlar inte alltid om barnet.</a:t>
            </a:r>
          </a:p>
          <a:p>
            <a:r>
              <a:rPr lang="sv-SE" dirty="0" smtClean="0">
                <a:latin typeface="Times New Roman" panose="02020603050405020304" pitchFamily="18" charset="0"/>
                <a:cs typeface="Times New Roman" panose="02020603050405020304" pitchFamily="18" charset="0"/>
              </a:rPr>
              <a:t>På Nyköpings tingsrätt har man arbetat medvetet för att försöka få stridande föräldrar att komma överens.</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29</a:t>
            </a:fld>
            <a:endParaRPr lang="sv-SE" dirty="0"/>
          </a:p>
        </p:txBody>
      </p:sp>
      <p:sp>
        <p:nvSpPr>
          <p:cNvPr id="6" name="Rubrik 5"/>
          <p:cNvSpPr>
            <a:spLocks noGrp="1"/>
          </p:cNvSpPr>
          <p:nvPr>
            <p:ph type="title"/>
          </p:nvPr>
        </p:nvSpPr>
        <p:spPr/>
        <p:txBody>
          <a:bodyPr>
            <a:normAutofit fontScale="90000"/>
          </a:bodyPr>
          <a:lstStyle/>
          <a:p>
            <a:r>
              <a:rPr lang="sv-SE" dirty="0" smtClean="0"/>
              <a:t>PRESUMTION FÖR GEMENSAM VÅRDNAD?</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77500" lnSpcReduction="20000"/>
          </a:bodyPr>
          <a:lstStyle/>
          <a:p>
            <a:r>
              <a:rPr lang="sv-SE" dirty="0" smtClean="0">
                <a:latin typeface="Times New Roman" pitchFamily="18" charset="0"/>
                <a:cs typeface="Times New Roman" pitchFamily="18" charset="0"/>
              </a:rPr>
              <a:t>Vårdnad Boende Umgänge, 4 upplagan</a:t>
            </a:r>
          </a:p>
          <a:p>
            <a:r>
              <a:rPr lang="sv-SE" dirty="0" smtClean="0">
                <a:latin typeface="Times New Roman" pitchFamily="18" charset="0"/>
                <a:cs typeface="Times New Roman" pitchFamily="18" charset="0"/>
              </a:rPr>
              <a:t>Vad är möjligt att ta upp till prövning i ett mål enligt 6 kap. FB </a:t>
            </a:r>
          </a:p>
          <a:p>
            <a:r>
              <a:rPr lang="sv-SE" dirty="0" smtClean="0">
                <a:latin typeface="Times New Roman" pitchFamily="18" charset="0"/>
                <a:cs typeface="Times New Roman" pitchFamily="18" charset="0"/>
              </a:rPr>
              <a:t>Samförståndslösningar - rättens eller annans medverkan</a:t>
            </a:r>
          </a:p>
          <a:p>
            <a:r>
              <a:rPr lang="sv-SE" dirty="0" smtClean="0">
                <a:latin typeface="Times New Roman" pitchFamily="18" charset="0"/>
                <a:cs typeface="Times New Roman" pitchFamily="18" charset="0"/>
              </a:rPr>
              <a:t>Frågor om jäv inkl. närliggande frågor </a:t>
            </a:r>
          </a:p>
          <a:p>
            <a:r>
              <a:rPr lang="sv-SE" dirty="0" smtClean="0">
                <a:latin typeface="Times New Roman" pitchFamily="18" charset="0"/>
                <a:cs typeface="Times New Roman" pitchFamily="18" charset="0"/>
              </a:rPr>
              <a:t>Tillåten bevisning och utredning inför interimistiskt beslut</a:t>
            </a:r>
          </a:p>
          <a:p>
            <a:r>
              <a:rPr lang="sv-SE" dirty="0">
                <a:latin typeface="Times New Roman" pitchFamily="18" charset="0"/>
                <a:cs typeface="Times New Roman" pitchFamily="18" charset="0"/>
              </a:rPr>
              <a:t>V</a:t>
            </a:r>
            <a:r>
              <a:rPr lang="sv-SE" dirty="0" smtClean="0">
                <a:latin typeface="Times New Roman" pitchFamily="18" charset="0"/>
                <a:cs typeface="Times New Roman" pitchFamily="18" charset="0"/>
              </a:rPr>
              <a:t>illkor för umgänge</a:t>
            </a:r>
          </a:p>
          <a:p>
            <a:r>
              <a:rPr lang="sv-SE" dirty="0" smtClean="0">
                <a:latin typeface="Times New Roman" pitchFamily="18" charset="0"/>
                <a:cs typeface="Times New Roman" pitchFamily="18" charset="0"/>
              </a:rPr>
              <a:t>Särskilt förordnade vårdnadshavare</a:t>
            </a:r>
          </a:p>
          <a:p>
            <a:r>
              <a:rPr lang="sv-SE" dirty="0" smtClean="0">
                <a:latin typeface="Times New Roman" pitchFamily="18" charset="0"/>
                <a:cs typeface="Times New Roman" pitchFamily="18" charset="0"/>
              </a:rPr>
              <a:t>Rättegångskostnader </a:t>
            </a:r>
          </a:p>
          <a:p>
            <a:r>
              <a:rPr lang="sv-SE" dirty="0" smtClean="0">
                <a:latin typeface="Times New Roman" pitchFamily="18" charset="0"/>
                <a:cs typeface="Times New Roman" pitchFamily="18" charset="0"/>
              </a:rPr>
              <a:t>Riskbedömning - hur bedöms en risk? </a:t>
            </a:r>
          </a:p>
          <a:p>
            <a:r>
              <a:rPr lang="sv-SE" dirty="0" smtClean="0">
                <a:latin typeface="Times New Roman" pitchFamily="18" charset="0"/>
                <a:cs typeface="Times New Roman" pitchFamily="18" charset="0"/>
              </a:rPr>
              <a:t>Samarbetsförmåga - går den att mäta?</a:t>
            </a:r>
          </a:p>
          <a:p>
            <a:r>
              <a:rPr lang="sv-SE" dirty="0" smtClean="0">
                <a:latin typeface="Times New Roman" pitchFamily="18" charset="0"/>
                <a:cs typeface="Times New Roman" pitchFamily="18" charset="0"/>
              </a:rPr>
              <a:t>Presumtion för gemensam vårdnad? (Hur ser verkligheten ut?)</a:t>
            </a:r>
          </a:p>
          <a:p>
            <a:r>
              <a:rPr lang="sv-SE" dirty="0" smtClean="0">
                <a:latin typeface="Times New Roman" pitchFamily="18" charset="0"/>
                <a:cs typeface="Times New Roman" pitchFamily="18" charset="0"/>
              </a:rPr>
              <a:t>Verkställighet</a:t>
            </a:r>
          </a:p>
          <a:p>
            <a:r>
              <a:rPr lang="sv-SE" dirty="0" smtClean="0">
                <a:latin typeface="Times New Roman" pitchFamily="18" charset="0"/>
                <a:cs typeface="Times New Roman" pitchFamily="18" charset="0"/>
              </a:rPr>
              <a:t>Andra frågor</a:t>
            </a:r>
          </a:p>
          <a:p>
            <a:r>
              <a:rPr lang="sv-SE" dirty="0" smtClean="0">
                <a:latin typeface="Times New Roman" pitchFamily="18" charset="0"/>
                <a:cs typeface="Times New Roman" pitchFamily="18" charset="0"/>
              </a:rPr>
              <a:t>Diskussion … </a:t>
            </a:r>
          </a:p>
          <a:p>
            <a:endParaRPr lang="sv-SE" dirty="0"/>
          </a:p>
        </p:txBody>
      </p:sp>
      <p:sp>
        <p:nvSpPr>
          <p:cNvPr id="3" name="Rubrik 2"/>
          <p:cNvSpPr>
            <a:spLocks noGrp="1"/>
          </p:cNvSpPr>
          <p:nvPr>
            <p:ph type="title"/>
          </p:nvPr>
        </p:nvSpPr>
        <p:spPr/>
        <p:txBody>
          <a:bodyPr/>
          <a:lstStyle/>
          <a:p>
            <a:r>
              <a:rPr lang="sv-SE" dirty="0" smtClean="0"/>
              <a:t>SEMINARIETS INNEHÅLL</a:t>
            </a:r>
            <a:endParaRPr lang="sv-SE" dirty="0"/>
          </a:p>
        </p:txBody>
      </p:sp>
      <p:sp>
        <p:nvSpPr>
          <p:cNvPr id="4" name="Platshållare för bildnummer 3"/>
          <p:cNvSpPr>
            <a:spLocks noGrp="1"/>
          </p:cNvSpPr>
          <p:nvPr>
            <p:ph type="sldNum" sz="quarter" idx="12"/>
          </p:nvPr>
        </p:nvSpPr>
        <p:spPr/>
        <p:txBody>
          <a:bodyPr/>
          <a:lstStyle/>
          <a:p>
            <a:fld id="{73F29298-242F-48C4-B2EB-26E5A40FECC0}" type="slidenum">
              <a:rPr lang="sv-SE" smtClean="0"/>
              <a:pPr/>
              <a:t>3</a:t>
            </a:fld>
            <a:endParaRPr lang="sv-SE" dirty="0"/>
          </a:p>
        </p:txBody>
      </p:sp>
      <p:sp>
        <p:nvSpPr>
          <p:cNvPr id="5" name="Platshållare för sidfot 4"/>
          <p:cNvSpPr>
            <a:spLocks noGrp="1"/>
          </p:cNvSpPr>
          <p:nvPr>
            <p:ph type="ftr" sz="quarter" idx="11"/>
          </p:nvPr>
        </p:nvSpPr>
        <p:spPr/>
        <p:txBody>
          <a:bodyPr/>
          <a:lstStyle/>
          <a:p>
            <a:r>
              <a:rPr lang="sv-SE" smtClean="0"/>
              <a:t>Göteborgs domarakademi</a:t>
            </a:r>
            <a:endParaRPr lang="sv-SE" dirty="0"/>
          </a:p>
        </p:txBody>
      </p:sp>
      <p:sp>
        <p:nvSpPr>
          <p:cNvPr id="6" name="Platshållare för datum 5"/>
          <p:cNvSpPr>
            <a:spLocks noGrp="1"/>
          </p:cNvSpPr>
          <p:nvPr>
            <p:ph type="dt" sz="half" idx="10"/>
          </p:nvPr>
        </p:nvSpPr>
        <p:spPr/>
        <p:txBody>
          <a:bodyPr/>
          <a:lstStyle/>
          <a:p>
            <a:r>
              <a:rPr lang="sv-SE" smtClean="0"/>
              <a:t>2015-04-01</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10000"/>
          </a:bodyPr>
          <a:lstStyle/>
          <a:p>
            <a:r>
              <a:rPr lang="sv-SE" dirty="0" smtClean="0"/>
              <a:t> </a:t>
            </a:r>
            <a:r>
              <a:rPr lang="sv-SE" dirty="0" smtClean="0">
                <a:latin typeface="Times New Roman" panose="02020603050405020304" pitchFamily="18" charset="0"/>
                <a:cs typeface="Times New Roman" panose="02020603050405020304" pitchFamily="18" charset="0"/>
              </a:rPr>
              <a:t>Det finns alla sorters konflikter. Ibland kan det vara att den ena parten har utsatts för våld. Men i andra fall kan konflikten helt och hållet gälla föräldrarna. Det kan vara en otrohetsaffär eller en jobbig separation. Den sortens konflikter kan lösa sig själva om man bara ger det lite tid, säger </a:t>
            </a:r>
            <a:r>
              <a:rPr lang="sv-SE" dirty="0" err="1" smtClean="0">
                <a:latin typeface="Times New Roman" panose="02020603050405020304" pitchFamily="18" charset="0"/>
                <a:cs typeface="Times New Roman" panose="02020603050405020304" pitchFamily="18" charset="0"/>
              </a:rPr>
              <a:t>Andréa</a:t>
            </a:r>
            <a:r>
              <a:rPr lang="sv-SE" dirty="0" smtClean="0">
                <a:latin typeface="Times New Roman" panose="02020603050405020304" pitchFamily="18" charset="0"/>
                <a:cs typeface="Times New Roman" panose="02020603050405020304" pitchFamily="18" charset="0"/>
              </a:rPr>
              <a:t> </a:t>
            </a:r>
            <a:r>
              <a:rPr lang="sv-SE" dirty="0" err="1" smtClean="0">
                <a:latin typeface="Times New Roman" panose="02020603050405020304" pitchFamily="18" charset="0"/>
                <a:cs typeface="Times New Roman" panose="02020603050405020304" pitchFamily="18" charset="0"/>
              </a:rPr>
              <a:t>Wijnbladh</a:t>
            </a:r>
            <a:r>
              <a:rPr lang="sv-SE" dirty="0" smtClean="0">
                <a:latin typeface="Times New Roman" panose="02020603050405020304" pitchFamily="18" charset="0"/>
                <a:cs typeface="Times New Roman" panose="02020603050405020304" pitchFamily="18" charset="0"/>
              </a:rPr>
              <a:t>, biträdande jurist på Advokatfirman af </a:t>
            </a:r>
            <a:r>
              <a:rPr lang="sv-SE" dirty="0" err="1" smtClean="0">
                <a:latin typeface="Times New Roman" panose="02020603050405020304" pitchFamily="18" charset="0"/>
                <a:cs typeface="Times New Roman" panose="02020603050405020304" pitchFamily="18" charset="0"/>
              </a:rPr>
              <a:t>Klercker</a:t>
            </a:r>
            <a:r>
              <a:rPr lang="sv-SE" dirty="0" smtClean="0">
                <a:latin typeface="Times New Roman" panose="02020603050405020304" pitchFamily="18" charset="0"/>
                <a:cs typeface="Times New Roman" panose="02020603050405020304" pitchFamily="18" charset="0"/>
              </a:rPr>
              <a:t> och </a:t>
            </a:r>
            <a:r>
              <a:rPr lang="sv-SE" dirty="0" err="1" smtClean="0">
                <a:latin typeface="Times New Roman" panose="02020603050405020304" pitchFamily="18" charset="0"/>
                <a:cs typeface="Times New Roman" panose="02020603050405020304" pitchFamily="18" charset="0"/>
              </a:rPr>
              <a:t>Oehme</a:t>
            </a:r>
            <a:r>
              <a:rPr lang="sv-SE" dirty="0" smtClean="0">
                <a:latin typeface="Times New Roman" panose="02020603050405020304" pitchFamily="18" charset="0"/>
                <a:cs typeface="Times New Roman" panose="02020603050405020304" pitchFamily="18" charset="0"/>
              </a:rPr>
              <a:t>.</a:t>
            </a:r>
          </a:p>
          <a:p>
            <a:r>
              <a:rPr lang="sv-SE" dirty="0" smtClean="0">
                <a:latin typeface="Times New Roman" panose="02020603050405020304" pitchFamily="18" charset="0"/>
                <a:cs typeface="Times New Roman" panose="02020603050405020304" pitchFamily="18" charset="0"/>
              </a:rPr>
              <a:t>Hon arbetar med vårdnadsmål i Nyköping och Stockholm och strävar efter att föräldrarna ska komma överens på egen hand.</a:t>
            </a:r>
          </a:p>
          <a:p>
            <a:r>
              <a:rPr lang="sv-SE" dirty="0" smtClean="0">
                <a:latin typeface="Times New Roman" panose="02020603050405020304" pitchFamily="18" charset="0"/>
                <a:cs typeface="Times New Roman" panose="02020603050405020304" pitchFamily="18" charset="0"/>
              </a:rPr>
              <a:t>– Vår utgångspunkt är att en förlikning gynnar barnen och även föräldrarna i förlängningen, säger </a:t>
            </a:r>
            <a:r>
              <a:rPr lang="sv-SE" dirty="0" err="1" smtClean="0">
                <a:latin typeface="Times New Roman" panose="02020603050405020304" pitchFamily="18" charset="0"/>
                <a:cs typeface="Times New Roman" panose="02020603050405020304" pitchFamily="18" charset="0"/>
              </a:rPr>
              <a:t>Andréa</a:t>
            </a:r>
            <a:r>
              <a:rPr lang="sv-SE" dirty="0" smtClean="0">
                <a:latin typeface="Times New Roman" panose="02020603050405020304" pitchFamily="18" charset="0"/>
                <a:cs typeface="Times New Roman" panose="02020603050405020304" pitchFamily="18" charset="0"/>
              </a:rPr>
              <a:t> </a:t>
            </a:r>
            <a:r>
              <a:rPr lang="sv-SE" dirty="0" err="1" smtClean="0">
                <a:latin typeface="Times New Roman" panose="02020603050405020304" pitchFamily="18" charset="0"/>
                <a:cs typeface="Times New Roman" panose="02020603050405020304" pitchFamily="18" charset="0"/>
              </a:rPr>
              <a:t>Wijnbladh</a:t>
            </a:r>
            <a:r>
              <a:rPr lang="sv-SE" dirty="0" smtClean="0">
                <a:latin typeface="Times New Roman" panose="02020603050405020304" pitchFamily="18" charset="0"/>
                <a:cs typeface="Times New Roman" panose="02020603050405020304" pitchFamily="18" charset="0"/>
              </a:rPr>
              <a:t>.</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30</a:t>
            </a:fld>
            <a:endParaRPr lang="sv-SE" dirty="0"/>
          </a:p>
        </p:txBody>
      </p:sp>
      <p:sp>
        <p:nvSpPr>
          <p:cNvPr id="6" name="Rubrik 5"/>
          <p:cNvSpPr>
            <a:spLocks noGrp="1"/>
          </p:cNvSpPr>
          <p:nvPr>
            <p:ph type="title"/>
          </p:nvPr>
        </p:nvSpPr>
        <p:spPr/>
        <p:txBody>
          <a:bodyPr>
            <a:normAutofit fontScale="90000"/>
          </a:bodyPr>
          <a:lstStyle/>
          <a:p>
            <a:r>
              <a:rPr lang="sv-SE" dirty="0" smtClean="0"/>
              <a:t>PRESUMTION FÖR GEMENSAM VÅRDNAD?</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20000"/>
          </a:bodyPr>
          <a:lstStyle/>
          <a:p>
            <a:r>
              <a:rPr lang="sv-SE" dirty="0" smtClean="0">
                <a:latin typeface="Times New Roman" panose="02020603050405020304" pitchFamily="18" charset="0"/>
                <a:cs typeface="Times New Roman" panose="02020603050405020304" pitchFamily="18" charset="0"/>
              </a:rPr>
              <a:t>ADVOKATSAMFUNDETS JUBILEUMSSKRIFT 2012 Advokat Christer Eiserman s. 102.</a:t>
            </a:r>
          </a:p>
          <a:p>
            <a:r>
              <a:rPr lang="sv-SE" dirty="0" smtClean="0">
                <a:latin typeface="Times New Roman" panose="02020603050405020304" pitchFamily="18" charset="0"/>
                <a:cs typeface="Times New Roman" panose="02020603050405020304" pitchFamily="18" charset="0"/>
              </a:rPr>
              <a:t>”Helt nyligen fick jag efter en dags huvudförhandling med åtskilliga vittnen och omfattande skriftliga bevisning, av vilken bland annat framgick att parterna ostridigt uppträtt handgripligt mot varandra vid många tillfällen en dom från Göteborgs tingsrätt där tingsrätten skrev att det fanns indikationer på att parterna på längre sikt kan komma att etablera ett fungerande samarbete i frågor som rör barnet och att det i en sådan situation inte är rätt väg att frånskriva en engagerad förälder vårdnaden. – Domen belyser enligt min uppfattning (C E) den utveckling som pågår i riktning mot allt mindre ensam vårdnad</a:t>
            </a:r>
            <a:r>
              <a:rPr lang="sv-SE" dirty="0" smtClean="0"/>
              <a:t>.”</a:t>
            </a:r>
          </a:p>
          <a:p>
            <a:endParaRPr lang="sv-SE" dirty="0"/>
          </a:p>
        </p:txBody>
      </p:sp>
      <p:sp>
        <p:nvSpPr>
          <p:cNvPr id="3" name="Rubrik 2"/>
          <p:cNvSpPr>
            <a:spLocks noGrp="1"/>
          </p:cNvSpPr>
          <p:nvPr>
            <p:ph type="title"/>
          </p:nvPr>
        </p:nvSpPr>
        <p:spPr/>
        <p:txBody>
          <a:bodyPr>
            <a:normAutofit fontScale="90000"/>
          </a:bodyPr>
          <a:lstStyle/>
          <a:p>
            <a:r>
              <a:rPr lang="sv-SE" dirty="0" smtClean="0"/>
              <a:t>PRESUMTION FÖR GEMENSAM VÅRDNAD?</a:t>
            </a:r>
            <a:endParaRPr lang="sv-SE" dirty="0"/>
          </a:p>
        </p:txBody>
      </p:sp>
      <p:sp>
        <p:nvSpPr>
          <p:cNvPr id="4" name="Platshållare för bildnummer 3"/>
          <p:cNvSpPr>
            <a:spLocks noGrp="1"/>
          </p:cNvSpPr>
          <p:nvPr>
            <p:ph type="sldNum" sz="quarter" idx="12"/>
          </p:nvPr>
        </p:nvSpPr>
        <p:spPr/>
        <p:txBody>
          <a:bodyPr/>
          <a:lstStyle/>
          <a:p>
            <a:fld id="{73F29298-242F-48C4-B2EB-26E5A40FECC0}" type="slidenum">
              <a:rPr lang="sv-SE" smtClean="0"/>
              <a:pPr/>
              <a:t>31</a:t>
            </a:fld>
            <a:endParaRPr lang="sv-SE" dirty="0"/>
          </a:p>
        </p:txBody>
      </p:sp>
      <p:sp>
        <p:nvSpPr>
          <p:cNvPr id="5" name="Platshållare för sidfot 4"/>
          <p:cNvSpPr>
            <a:spLocks noGrp="1"/>
          </p:cNvSpPr>
          <p:nvPr>
            <p:ph type="ftr" sz="quarter" idx="11"/>
          </p:nvPr>
        </p:nvSpPr>
        <p:spPr/>
        <p:txBody>
          <a:bodyPr/>
          <a:lstStyle/>
          <a:p>
            <a:r>
              <a:rPr lang="sv-SE" smtClean="0"/>
              <a:t>Göteborgs domarakademi</a:t>
            </a:r>
            <a:endParaRPr lang="sv-SE" dirty="0"/>
          </a:p>
        </p:txBody>
      </p:sp>
      <p:sp>
        <p:nvSpPr>
          <p:cNvPr id="6" name="Platshållare för datum 5"/>
          <p:cNvSpPr>
            <a:spLocks noGrp="1"/>
          </p:cNvSpPr>
          <p:nvPr>
            <p:ph type="dt" sz="half" idx="10"/>
          </p:nvPr>
        </p:nvSpPr>
        <p:spPr/>
        <p:txBody>
          <a:bodyPr/>
          <a:lstStyle/>
          <a:p>
            <a:r>
              <a:rPr lang="sv-SE" smtClean="0"/>
              <a:t>2015-04-01</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latin typeface="Times New Roman" pitchFamily="18" charset="0"/>
                <a:cs typeface="Times New Roman" pitchFamily="18" charset="0"/>
              </a:rPr>
              <a:t>Hur ser det ut i praktiken.</a:t>
            </a:r>
          </a:p>
          <a:p>
            <a:r>
              <a:rPr lang="sv-SE" dirty="0" smtClean="0">
                <a:latin typeface="Times New Roman" pitchFamily="18" charset="0"/>
                <a:cs typeface="Times New Roman" pitchFamily="18" charset="0"/>
              </a:rPr>
              <a:t>Någon presumtion för gemensam vårdnad finns inte.</a:t>
            </a:r>
            <a:br>
              <a:rPr lang="sv-SE" dirty="0" smtClean="0">
                <a:latin typeface="Times New Roman" pitchFamily="18" charset="0"/>
                <a:cs typeface="Times New Roman" pitchFamily="18" charset="0"/>
              </a:rPr>
            </a:br>
            <a:r>
              <a:rPr lang="sv-SE" dirty="0" smtClean="0">
                <a:latin typeface="Times New Roman" pitchFamily="18" charset="0"/>
                <a:cs typeface="Times New Roman" pitchFamily="18" charset="0"/>
              </a:rPr>
              <a:t>NJA 2007 s. 382. </a:t>
            </a:r>
          </a:p>
          <a:p>
            <a:r>
              <a:rPr lang="sv-SE" dirty="0" smtClean="0">
                <a:latin typeface="Times New Roman" pitchFamily="18" charset="0"/>
                <a:cs typeface="Times New Roman" pitchFamily="18" charset="0"/>
              </a:rPr>
              <a:t>Det är barnets bästa som i varje enskilt fall ska bedömas utifrån de individuella förhållandena. Trots att det saknas en sådan presumtion är det rimligt att domstolen, vid ställningstagandet till frågan om vårdnaden, ställer sig frågan vad som är det normala dvs. vilken vårdnadsform är den mest förekommande.</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32</a:t>
            </a:fld>
            <a:endParaRPr lang="sv-SE" dirty="0"/>
          </a:p>
        </p:txBody>
      </p:sp>
      <p:sp>
        <p:nvSpPr>
          <p:cNvPr id="6" name="Rubrik 5"/>
          <p:cNvSpPr>
            <a:spLocks noGrp="1"/>
          </p:cNvSpPr>
          <p:nvPr>
            <p:ph type="title"/>
          </p:nvPr>
        </p:nvSpPr>
        <p:spPr/>
        <p:txBody>
          <a:bodyPr>
            <a:normAutofit fontScale="90000"/>
          </a:bodyPr>
          <a:lstStyle/>
          <a:p>
            <a:r>
              <a:rPr lang="sv-SE" dirty="0" smtClean="0"/>
              <a:t>PRESUTMION FÖR GEMENSAM VÅRDNAD? VAR STÅR VI IDAG?</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latin typeface="Times New Roman" pitchFamily="18" charset="0"/>
                <a:cs typeface="Times New Roman" pitchFamily="18" charset="0"/>
              </a:rPr>
              <a:t>Inga prejudikat</a:t>
            </a:r>
          </a:p>
          <a:p>
            <a:r>
              <a:rPr lang="sv-SE" dirty="0" smtClean="0">
                <a:latin typeface="Times New Roman" pitchFamily="18" charset="0"/>
                <a:cs typeface="Times New Roman" pitchFamily="18" charset="0"/>
              </a:rPr>
              <a:t>Hovrättsdomar – några exempel</a:t>
            </a:r>
          </a:p>
          <a:p>
            <a:endParaRPr lang="sv-SE" dirty="0" smtClean="0">
              <a:latin typeface="Times New Roman" pitchFamily="18" charset="0"/>
              <a:cs typeface="Times New Roman" pitchFamily="18" charset="0"/>
            </a:endParaRPr>
          </a:p>
          <a:p>
            <a:r>
              <a:rPr lang="sv-SE" dirty="0" smtClean="0">
                <a:latin typeface="Times New Roman" pitchFamily="18" charset="0"/>
                <a:cs typeface="Times New Roman" pitchFamily="18" charset="0"/>
              </a:rPr>
              <a:t>Sammanfattning</a:t>
            </a:r>
          </a:p>
          <a:p>
            <a:endParaRPr lang="sv-SE" dirty="0" smtClean="0">
              <a:latin typeface="Times New Roman" pitchFamily="18" charset="0"/>
              <a:cs typeface="Times New Roman" pitchFamily="18" charset="0"/>
            </a:endParaRPr>
          </a:p>
          <a:p>
            <a:endParaRPr lang="sv-SE" dirty="0" smtClean="0">
              <a:latin typeface="Times New Roman" pitchFamily="18" charset="0"/>
              <a:cs typeface="Times New Roman" pitchFamily="18" charset="0"/>
            </a:endParaRPr>
          </a:p>
          <a:p>
            <a:endParaRPr lang="sv-SE" dirty="0">
              <a:latin typeface="Times New Roman" pitchFamily="18" charset="0"/>
              <a:cs typeface="Times New Roman" pitchFamily="18" charset="0"/>
            </a:endParaRPr>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33</a:t>
            </a:fld>
            <a:endParaRPr lang="sv-SE" dirty="0"/>
          </a:p>
        </p:txBody>
      </p:sp>
      <p:sp>
        <p:nvSpPr>
          <p:cNvPr id="6" name="Rubrik 5"/>
          <p:cNvSpPr>
            <a:spLocks noGrp="1"/>
          </p:cNvSpPr>
          <p:nvPr>
            <p:ph type="title"/>
          </p:nvPr>
        </p:nvSpPr>
        <p:spPr/>
        <p:txBody>
          <a:bodyPr/>
          <a:lstStyle/>
          <a:p>
            <a:r>
              <a:rPr lang="sv-SE" b="0" dirty="0" smtClean="0">
                <a:effectLst/>
                <a:latin typeface="+mn-lt"/>
                <a:cs typeface="Times New Roman" pitchFamily="18" charset="0"/>
              </a:rPr>
              <a:t>HUR DÖMER DOMSTOLARNA</a:t>
            </a:r>
            <a:endParaRPr lang="sv-SE" b="0" dirty="0">
              <a:effectLst/>
              <a:latin typeface="+mn-lt"/>
              <a:cs typeface="Times New Roman" pitchFamily="18" charset="0"/>
            </a:endParaRPr>
          </a:p>
        </p:txBody>
      </p:sp>
    </p:spTree>
    <p:extLst>
      <p:ext uri="{BB962C8B-B14F-4D97-AF65-F5344CB8AC3E}">
        <p14:creationId xmlns:p14="http://schemas.microsoft.com/office/powerpoint/2010/main" val="22690490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pPr lvl="0"/>
            <a:r>
              <a:rPr lang="sv-SE" sz="2800" dirty="0" smtClean="0">
                <a:latin typeface="Times New Roman" panose="02020603050405020304" pitchFamily="18" charset="0"/>
                <a:ea typeface="Times New Roman"/>
                <a:cs typeface="Times New Roman" panose="02020603050405020304" pitchFamily="18" charset="0"/>
                <a:sym typeface="Times New Roman"/>
              </a:rPr>
              <a:t>Socialstyrelsens bedömningsinstrument när det gäller riskbedömning ….. </a:t>
            </a:r>
          </a:p>
          <a:p>
            <a:pPr lvl="0"/>
            <a:r>
              <a:rPr lang="sv-SE" sz="2800" dirty="0" smtClean="0">
                <a:latin typeface="Times New Roman" panose="02020603050405020304" pitchFamily="18" charset="0"/>
                <a:ea typeface="Times New Roman"/>
                <a:cs typeface="Times New Roman" panose="02020603050405020304" pitchFamily="18" charset="0"/>
                <a:sym typeface="Times New Roman"/>
              </a:rPr>
              <a:t>Parallella processer, kap. 8. </a:t>
            </a:r>
          </a:p>
          <a:p>
            <a:pPr lvl="0"/>
            <a:r>
              <a:rPr lang="sv-SE" sz="2800" dirty="0" smtClean="0">
                <a:latin typeface="Times New Roman" panose="02020603050405020304" pitchFamily="18" charset="0"/>
                <a:ea typeface="Times New Roman"/>
                <a:cs typeface="Times New Roman" panose="02020603050405020304" pitchFamily="18" charset="0"/>
                <a:sym typeface="Times New Roman"/>
              </a:rPr>
              <a:t>Vårdnadsutredningen – redovisa riskbedömningen</a:t>
            </a:r>
          </a:p>
          <a:p>
            <a:pPr lvl="0"/>
            <a:r>
              <a:rPr lang="sv-SE" sz="2800" dirty="0" smtClean="0">
                <a:latin typeface="Times New Roman" panose="02020603050405020304" pitchFamily="18" charset="0"/>
                <a:ea typeface="Times New Roman"/>
                <a:cs typeface="Times New Roman" panose="02020603050405020304" pitchFamily="18" charset="0"/>
                <a:sym typeface="Times New Roman"/>
              </a:rPr>
              <a:t>Domens innehåll – spegla riskbedömningen</a:t>
            </a:r>
          </a:p>
          <a:p>
            <a:pPr lvl="0"/>
            <a:r>
              <a:rPr lang="sv-SE" dirty="0" smtClean="0">
                <a:latin typeface="Times New Roman" panose="02020603050405020304" pitchFamily="18" charset="0"/>
                <a:cs typeface="Times New Roman" panose="02020603050405020304" pitchFamily="18" charset="0"/>
              </a:rPr>
              <a:t>Hur länge måste en förälder ”sitta i karantän” efter att ha begått ett brott innan det är lämpligt att besluta om ett umgänge. (Brottet är inte alltid riktat mot barnet och ibland inte heller mot föräldern.)</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34</a:t>
            </a:fld>
            <a:endParaRPr lang="sv-SE" dirty="0"/>
          </a:p>
        </p:txBody>
      </p:sp>
      <p:sp>
        <p:nvSpPr>
          <p:cNvPr id="6" name="Rubrik 5"/>
          <p:cNvSpPr>
            <a:spLocks noGrp="1"/>
          </p:cNvSpPr>
          <p:nvPr>
            <p:ph type="title"/>
          </p:nvPr>
        </p:nvSpPr>
        <p:spPr/>
        <p:txBody>
          <a:bodyPr/>
          <a:lstStyle/>
          <a:p>
            <a:r>
              <a:rPr lang="sv-SE" dirty="0" smtClean="0"/>
              <a:t>RISKBEDÖMNING – HUR?</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lnSpcReduction="10000"/>
          </a:bodyPr>
          <a:lstStyle/>
          <a:p>
            <a:r>
              <a:rPr lang="sv-SE" dirty="0" smtClean="0">
                <a:latin typeface="Times New Roman" pitchFamily="18" charset="0"/>
                <a:cs typeface="Times New Roman" pitchFamily="18" charset="0"/>
              </a:rPr>
              <a:t>6 kap. 5 § andra stycket föräldrabalken.</a:t>
            </a:r>
          </a:p>
          <a:p>
            <a:pPr lvl="1"/>
            <a:r>
              <a:rPr lang="sv-SE" dirty="0" smtClean="0">
                <a:latin typeface="Times New Roman" pitchFamily="18" charset="0"/>
                <a:cs typeface="Times New Roman" pitchFamily="18" charset="0"/>
              </a:rPr>
              <a:t>Vid bedömningen av om vårdnaden skall vara gemensam eller anförtros åt en av föräldrarna skall rätten </a:t>
            </a:r>
            <a:r>
              <a:rPr lang="sv-SE" i="1" dirty="0" smtClean="0">
                <a:latin typeface="Times New Roman" pitchFamily="18" charset="0"/>
                <a:cs typeface="Times New Roman" pitchFamily="18" charset="0"/>
              </a:rPr>
              <a:t>fästa avseende särskilt vid föräldrarnas förmåga att samarbeta</a:t>
            </a:r>
            <a:r>
              <a:rPr lang="sv-SE" dirty="0" smtClean="0">
                <a:latin typeface="Times New Roman" pitchFamily="18" charset="0"/>
                <a:cs typeface="Times New Roman" pitchFamily="18" charset="0"/>
              </a:rPr>
              <a:t> i frågor som rör barnet. Rätten får inte besluta om gemensam vårdnad, om båda föräldrarna motsätter sig det.</a:t>
            </a:r>
          </a:p>
          <a:p>
            <a:r>
              <a:rPr lang="sv-SE" dirty="0" smtClean="0">
                <a:latin typeface="Times New Roman" pitchFamily="18" charset="0"/>
                <a:cs typeface="Times New Roman" pitchFamily="18" charset="0"/>
              </a:rPr>
              <a:t>En slagning på ordet samarbetsförmåga på Google ger ca 348 000 träffar. På </a:t>
            </a:r>
            <a:r>
              <a:rPr lang="sv-SE" i="1" dirty="0" err="1" smtClean="0">
                <a:latin typeface="Times New Roman" pitchFamily="18" charset="0"/>
                <a:cs typeface="Times New Roman" pitchFamily="18" charset="0"/>
              </a:rPr>
              <a:t>www.uppsatser.se/om/</a:t>
            </a:r>
            <a:r>
              <a:rPr lang="sv-SE" b="1" i="1" dirty="0" err="1" smtClean="0">
                <a:latin typeface="Times New Roman" pitchFamily="18" charset="0"/>
                <a:cs typeface="Times New Roman" pitchFamily="18" charset="0"/>
              </a:rPr>
              <a:t>samarbetsförmåga</a:t>
            </a:r>
            <a:r>
              <a:rPr lang="sv-SE" i="1" dirty="0" smtClean="0">
                <a:latin typeface="Times New Roman" pitchFamily="18" charset="0"/>
                <a:cs typeface="Times New Roman" pitchFamily="18" charset="0"/>
              </a:rPr>
              <a:t>/ </a:t>
            </a:r>
            <a:r>
              <a:rPr lang="sv-SE" dirty="0" smtClean="0">
                <a:latin typeface="Times New Roman" pitchFamily="18" charset="0"/>
                <a:cs typeface="Times New Roman" pitchFamily="18" charset="0"/>
              </a:rPr>
              <a:t>finns ca 167 000 uppsatser varv ca 30 000 innehåller ordet samarbetsförmåga; i det sammanhanget tar det sikte huvudsakligen på arbetsrelaterad samarbetsförmåga</a:t>
            </a:r>
          </a:p>
          <a:p>
            <a:endParaRPr lang="sv-SE" dirty="0" smtClean="0">
              <a:latin typeface="Times New Roman" pitchFamily="18" charset="0"/>
              <a:cs typeface="Times New Roman" pitchFamily="18" charset="0"/>
            </a:endParaRPr>
          </a:p>
          <a:p>
            <a:pPr>
              <a:buNone/>
            </a:pPr>
            <a:endParaRPr lang="sv-SE" dirty="0">
              <a:latin typeface="Times New Roman" panose="02020603050405020304" pitchFamily="18" charset="0"/>
              <a:cs typeface="Times New Roman" panose="02020603050405020304" pitchFamily="18" charset="0"/>
            </a:endParaRPr>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35</a:t>
            </a:fld>
            <a:endParaRPr lang="sv-SE" dirty="0"/>
          </a:p>
        </p:txBody>
      </p:sp>
      <p:sp>
        <p:nvSpPr>
          <p:cNvPr id="6" name="Rubrik 5"/>
          <p:cNvSpPr>
            <a:spLocks noGrp="1"/>
          </p:cNvSpPr>
          <p:nvPr>
            <p:ph type="title"/>
          </p:nvPr>
        </p:nvSpPr>
        <p:spPr/>
        <p:txBody>
          <a:bodyPr>
            <a:normAutofit fontScale="90000"/>
          </a:bodyPr>
          <a:lstStyle/>
          <a:p>
            <a:r>
              <a:rPr lang="sv-SE" dirty="0" smtClean="0">
                <a:effectLst>
                  <a:outerShdw blurRad="38100" dist="38100" dir="2700000" algn="tl">
                    <a:srgbClr val="000000">
                      <a:alpha val="43137"/>
                    </a:srgbClr>
                  </a:outerShdw>
                </a:effectLst>
                <a:cs typeface="Times New Roman" pitchFamily="18" charset="0"/>
              </a:rPr>
              <a:t>SAMARBETSFÖRMÅGA – VAD ÄR DET? (I)</a:t>
            </a:r>
            <a:endParaRPr lang="sv-SE" dirty="0">
              <a:effectLst>
                <a:outerShdw blurRad="38100" dist="38100" dir="2700000" algn="tl">
                  <a:srgbClr val="000000">
                    <a:alpha val="43137"/>
                  </a:srgbClr>
                </a:outerShdw>
              </a:effectLst>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r>
              <a:rPr lang="sv-SE" dirty="0" smtClean="0">
                <a:latin typeface="Times New Roman" pitchFamily="18" charset="0"/>
                <a:cs typeface="Times New Roman" pitchFamily="18" charset="0"/>
              </a:rPr>
              <a:t>Svenska akademins ordbok ger följande uttömmande definition.</a:t>
            </a:r>
          </a:p>
          <a:p>
            <a:pPr lvl="1"/>
            <a:r>
              <a:rPr lang="sv-SE" dirty="0" smtClean="0">
                <a:latin typeface="Times New Roman" pitchFamily="18" charset="0"/>
                <a:cs typeface="Times New Roman" pitchFamily="18" charset="0"/>
              </a:rPr>
              <a:t>Samarbetsförmåga = förmåga till samarbete</a:t>
            </a:r>
          </a:p>
          <a:p>
            <a:r>
              <a:rPr lang="sv-SE" dirty="0" smtClean="0">
                <a:latin typeface="Times New Roman" pitchFamily="18" charset="0"/>
                <a:cs typeface="Times New Roman" pitchFamily="18" charset="0"/>
              </a:rPr>
              <a:t>ZETEO – 280 träffar men ingen definition</a:t>
            </a:r>
          </a:p>
          <a:p>
            <a:endParaRPr lang="sv-SE" dirty="0" smtClean="0">
              <a:latin typeface="Times New Roman" pitchFamily="18" charset="0"/>
              <a:cs typeface="Times New Roman" pitchFamily="18" charset="0"/>
            </a:endParaRPr>
          </a:p>
          <a:p>
            <a:r>
              <a:rPr lang="sv-SE" dirty="0" smtClean="0">
                <a:latin typeface="Times New Roman" pitchFamily="18" charset="0"/>
                <a:cs typeface="Times New Roman" pitchFamily="18" charset="0"/>
              </a:rPr>
              <a:t>Slutsats </a:t>
            </a:r>
          </a:p>
          <a:p>
            <a:r>
              <a:rPr lang="sv-SE" dirty="0" smtClean="0">
                <a:latin typeface="Times New Roman" pitchFamily="18" charset="0"/>
                <a:cs typeface="Times New Roman" pitchFamily="18" charset="0"/>
              </a:rPr>
              <a:t>Samarbetsförmåga = förmåga att samarbeta, dvs. komma överens i frågor som parterna egentligen har skilda åsikter/uppfattning om. </a:t>
            </a:r>
            <a:endParaRPr lang="sv-SE" dirty="0">
              <a:latin typeface="Times New Roman" pitchFamily="18" charset="0"/>
              <a:cs typeface="Times New Roman" pitchFamily="18" charset="0"/>
            </a:endParaRPr>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36</a:t>
            </a:fld>
            <a:endParaRPr lang="sv-SE" dirty="0"/>
          </a:p>
        </p:txBody>
      </p:sp>
      <p:sp>
        <p:nvSpPr>
          <p:cNvPr id="6" name="Rubrik 5"/>
          <p:cNvSpPr>
            <a:spLocks noGrp="1"/>
          </p:cNvSpPr>
          <p:nvPr>
            <p:ph type="title"/>
          </p:nvPr>
        </p:nvSpPr>
        <p:spPr/>
        <p:txBody>
          <a:bodyPr>
            <a:normAutofit fontScale="90000"/>
          </a:bodyPr>
          <a:lstStyle/>
          <a:p>
            <a:r>
              <a:rPr lang="sv-SE" dirty="0" smtClean="0">
                <a:effectLst>
                  <a:outerShdw blurRad="38100" dist="38100" dir="2700000" algn="tl">
                    <a:srgbClr val="000000">
                      <a:alpha val="43137"/>
                    </a:srgbClr>
                  </a:outerShdw>
                </a:effectLst>
                <a:cs typeface="Times New Roman" pitchFamily="18" charset="0"/>
              </a:rPr>
              <a:t>SAMARBETSFÖRMÅGA – VAD ÄR DET? (II)</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latin typeface="Times New Roman" panose="02020603050405020304" pitchFamily="18" charset="0"/>
                <a:cs typeface="Times New Roman" panose="02020603050405020304" pitchFamily="18" charset="0"/>
              </a:rPr>
              <a:t>Vid ställningstagande till frågan om vårdnaden om ett barn ska vara gemensam eller om en förälder ensam ska ha vårdnaden är föräldrarnas förmåga att samarbeta i frågor som rör barnet av stor betydelse. </a:t>
            </a:r>
          </a:p>
          <a:p>
            <a:pPr lvl="1">
              <a:buFont typeface="Wingdings" pitchFamily="2" charset="2"/>
              <a:buChar char="Ø"/>
            </a:pPr>
            <a:r>
              <a:rPr lang="sv-SE" dirty="0" smtClean="0">
                <a:latin typeface="Times New Roman" panose="02020603050405020304" pitchFamily="18" charset="0"/>
                <a:cs typeface="Times New Roman" panose="02020603050405020304" pitchFamily="18" charset="0"/>
              </a:rPr>
              <a:t>Vad hände 1998</a:t>
            </a:r>
          </a:p>
          <a:p>
            <a:pPr lvl="1">
              <a:buFont typeface="Wingdings" pitchFamily="2" charset="2"/>
              <a:buChar char="Ø"/>
            </a:pPr>
            <a:r>
              <a:rPr lang="sv-SE" dirty="0" smtClean="0">
                <a:latin typeface="Times New Roman" panose="02020603050405020304" pitchFamily="18" charset="0"/>
                <a:cs typeface="Times New Roman" panose="02020603050405020304" pitchFamily="18" charset="0"/>
              </a:rPr>
              <a:t>NJA 1999 s. 451 och 2000 s. 345</a:t>
            </a:r>
          </a:p>
          <a:p>
            <a:pPr lvl="1">
              <a:buFont typeface="Wingdings" pitchFamily="2" charset="2"/>
              <a:buChar char="Ø"/>
            </a:pPr>
            <a:r>
              <a:rPr lang="sv-SE" dirty="0" smtClean="0">
                <a:latin typeface="Times New Roman" panose="02020603050405020304" pitchFamily="18" charset="0"/>
                <a:cs typeface="Times New Roman" panose="02020603050405020304" pitchFamily="18" charset="0"/>
              </a:rPr>
              <a:t>Lag 2006 – samarbetsförmågans betydelse kodifierades </a:t>
            </a:r>
          </a:p>
          <a:p>
            <a:pPr lvl="1">
              <a:buFont typeface="Wingdings" pitchFamily="2" charset="2"/>
              <a:buChar char="Ø"/>
            </a:pPr>
            <a:r>
              <a:rPr lang="sv-SE" dirty="0" smtClean="0">
                <a:latin typeface="Times New Roman" panose="02020603050405020304" pitchFamily="18" charset="0"/>
                <a:cs typeface="Times New Roman" panose="02020603050405020304" pitchFamily="18" charset="0"/>
              </a:rPr>
              <a:t>NJA 2007 s. 382 … </a:t>
            </a:r>
          </a:p>
          <a:p>
            <a:pPr lvl="1">
              <a:buFont typeface="Wingdings" pitchFamily="2" charset="2"/>
              <a:buChar char="Ø"/>
            </a:pPr>
            <a:r>
              <a:rPr lang="sv-SE" dirty="0" smtClean="0">
                <a:latin typeface="Times New Roman" panose="02020603050405020304" pitchFamily="18" charset="0"/>
                <a:cs typeface="Times New Roman" panose="02020603050405020304" pitchFamily="18" charset="0"/>
              </a:rPr>
              <a:t>Vad har hänt sedan; en svängning började sker redan 2008</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37</a:t>
            </a:fld>
            <a:endParaRPr lang="sv-SE" dirty="0"/>
          </a:p>
        </p:txBody>
      </p:sp>
      <p:sp>
        <p:nvSpPr>
          <p:cNvPr id="6" name="Rubrik 5"/>
          <p:cNvSpPr>
            <a:spLocks noGrp="1"/>
          </p:cNvSpPr>
          <p:nvPr>
            <p:ph type="title"/>
          </p:nvPr>
        </p:nvSpPr>
        <p:spPr/>
        <p:txBody>
          <a:bodyPr/>
          <a:lstStyle/>
          <a:p>
            <a:r>
              <a:rPr lang="sv-SE" dirty="0" smtClean="0"/>
              <a:t>SAMARBETSFÖRMÅGA</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latin typeface="Times New Roman" panose="02020603050405020304" pitchFamily="18" charset="0"/>
                <a:cs typeface="Times New Roman" panose="02020603050405020304" pitchFamily="18" charset="0"/>
              </a:rPr>
              <a:t>Avgöranden fr. </a:t>
            </a:r>
            <a:r>
              <a:rPr lang="sv-SE" dirty="0" err="1" smtClean="0">
                <a:latin typeface="Times New Roman" panose="02020603050405020304" pitchFamily="18" charset="0"/>
                <a:cs typeface="Times New Roman" panose="02020603050405020304" pitchFamily="18" charset="0"/>
              </a:rPr>
              <a:t>HovR</a:t>
            </a:r>
            <a:r>
              <a:rPr lang="sv-SE" dirty="0" smtClean="0">
                <a:latin typeface="Times New Roman" panose="02020603050405020304" pitchFamily="18" charset="0"/>
                <a:cs typeface="Times New Roman" panose="02020603050405020304" pitchFamily="18" charset="0"/>
              </a:rPr>
              <a:t> och TR talar för att stora krav ställs samarbetssvårigheter eller konflikt mellan föräldrarna är i sig omständigheter på föräldrars förmåga att samarbeta. Varken som talar för att vårdnaden ska vara ensam; för att det ska bli fallet fordras ytterligare skäl för en sådan bedömning.</a:t>
            </a:r>
          </a:p>
          <a:p>
            <a:r>
              <a:rPr lang="sv-SE" dirty="0" smtClean="0">
                <a:latin typeface="Times New Roman" panose="02020603050405020304" pitchFamily="18" charset="0"/>
                <a:cs typeface="Times New Roman" panose="02020603050405020304" pitchFamily="18" charset="0"/>
              </a:rPr>
              <a:t>Kontakt endast via sms, </a:t>
            </a:r>
            <a:r>
              <a:rPr lang="sv-SE" dirty="0" err="1" smtClean="0">
                <a:latin typeface="Times New Roman" panose="02020603050405020304" pitchFamily="18" charset="0"/>
                <a:cs typeface="Times New Roman" panose="02020603050405020304" pitchFamily="18" charset="0"/>
              </a:rPr>
              <a:t>mail</a:t>
            </a:r>
            <a:r>
              <a:rPr lang="sv-SE" dirty="0" smtClean="0">
                <a:latin typeface="Times New Roman" panose="02020603050405020304" pitchFamily="18" charset="0"/>
                <a:cs typeface="Times New Roman" panose="02020603050405020304" pitchFamily="18" charset="0"/>
              </a:rPr>
              <a:t>, m.m. innebär inte sådan oförmåga att samarbeta att det inte ska vara gemensam vårdnad.</a:t>
            </a:r>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38</a:t>
            </a:fld>
            <a:endParaRPr lang="sv-SE" dirty="0"/>
          </a:p>
        </p:txBody>
      </p:sp>
      <p:sp>
        <p:nvSpPr>
          <p:cNvPr id="6" name="Rubrik 5"/>
          <p:cNvSpPr>
            <a:spLocks noGrp="1"/>
          </p:cNvSpPr>
          <p:nvPr>
            <p:ph type="title"/>
          </p:nvPr>
        </p:nvSpPr>
        <p:spPr/>
        <p:txBody>
          <a:bodyPr/>
          <a:lstStyle/>
          <a:p>
            <a:r>
              <a:rPr lang="sv-SE" dirty="0" smtClean="0"/>
              <a:t>SAMARBETSFÖRMÅGA</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863600" y="274638"/>
            <a:ext cx="8280400" cy="1143000"/>
          </a:xfrm>
        </p:spPr>
        <p:txBody>
          <a:bodyPr rtlCol="0">
            <a:normAutofit fontScale="90000"/>
          </a:bodyPr>
          <a:lstStyle/>
          <a:p>
            <a:pPr eaLnBrk="1" fontAlgn="auto" hangingPunct="1">
              <a:spcAft>
                <a:spcPts val="0"/>
              </a:spcAft>
              <a:defRPr/>
            </a:pPr>
            <a:r>
              <a:rPr lang="sv-SE" sz="2800" dirty="0" smtClean="0">
                <a:latin typeface="Garamond" panose="02020404030301010803" pitchFamily="18" charset="0"/>
              </a:rPr>
              <a:t/>
            </a:r>
            <a:br>
              <a:rPr lang="sv-SE" sz="2800" dirty="0" smtClean="0">
                <a:latin typeface="Garamond" panose="02020404030301010803" pitchFamily="18" charset="0"/>
              </a:rPr>
            </a:br>
            <a:r>
              <a:rPr lang="sv-SE" sz="2800" dirty="0" smtClean="0">
                <a:latin typeface="Garamond" panose="02020404030301010803" pitchFamily="18" charset="0"/>
              </a:rPr>
              <a:t> </a:t>
            </a:r>
            <a:r>
              <a:rPr lang="sv-SE" sz="4400" dirty="0" smtClean="0">
                <a:cs typeface="Times New Roman" pitchFamily="18" charset="0"/>
              </a:rPr>
              <a:t>VERKSTÄLLIGHET – 12.18</a:t>
            </a:r>
            <a:r>
              <a:rPr lang="sv-SE" sz="4400" dirty="0" smtClean="0">
                <a:latin typeface="Times New Roman" pitchFamily="18" charset="0"/>
                <a:cs typeface="Times New Roman" pitchFamily="18" charset="0"/>
              </a:rPr>
              <a:t/>
            </a:r>
            <a:br>
              <a:rPr lang="sv-SE" sz="4400" dirty="0" smtClean="0">
                <a:latin typeface="Times New Roman" pitchFamily="18" charset="0"/>
                <a:cs typeface="Times New Roman" pitchFamily="18" charset="0"/>
              </a:rPr>
            </a:br>
            <a:endParaRPr lang="sv-SE" sz="4400" dirty="0" smtClean="0">
              <a:latin typeface="Times New Roman" pitchFamily="18" charset="0"/>
              <a:cs typeface="Times New Roman" pitchFamily="18" charset="0"/>
            </a:endParaRPr>
          </a:p>
        </p:txBody>
      </p:sp>
      <p:sp>
        <p:nvSpPr>
          <p:cNvPr id="3075" name="Rectangle 3"/>
          <p:cNvSpPr>
            <a:spLocks noChangeArrowheads="1"/>
          </p:cNvSpPr>
          <p:nvPr/>
        </p:nvSpPr>
        <p:spPr bwMode="auto">
          <a:xfrm>
            <a:off x="683568" y="1340768"/>
            <a:ext cx="1984375" cy="93603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spcBef>
                <a:spcPct val="0"/>
              </a:spcBef>
              <a:defRPr/>
            </a:pPr>
            <a:r>
              <a:rPr lang="sv-SE" sz="1400" dirty="0">
                <a:latin typeface="Garamond" panose="02020404030301010803" pitchFamily="18" charset="0"/>
                <a:cs typeface="Times New Roman" pitchFamily="18" charset="0"/>
              </a:rPr>
              <a:t>Ansökan om verk-</a:t>
            </a:r>
          </a:p>
          <a:p>
            <a:pPr>
              <a:spcBef>
                <a:spcPct val="0"/>
              </a:spcBef>
              <a:defRPr/>
            </a:pPr>
            <a:r>
              <a:rPr lang="sv-SE" sz="1400" dirty="0" err="1">
                <a:latin typeface="Garamond" panose="02020404030301010803" pitchFamily="18" charset="0"/>
                <a:cs typeface="Times New Roman" pitchFamily="18" charset="0"/>
              </a:rPr>
              <a:t>ställighet</a:t>
            </a:r>
            <a:r>
              <a:rPr lang="sv-SE" sz="1400" dirty="0">
                <a:latin typeface="Garamond" panose="02020404030301010803" pitchFamily="18" charset="0"/>
                <a:cs typeface="Times New Roman" pitchFamily="18" charset="0"/>
              </a:rPr>
              <a:t> (ärende enl.</a:t>
            </a:r>
          </a:p>
          <a:p>
            <a:pPr>
              <a:spcBef>
                <a:spcPct val="0"/>
              </a:spcBef>
              <a:defRPr/>
            </a:pPr>
            <a:r>
              <a:rPr lang="sv-SE" sz="1400" dirty="0">
                <a:latin typeface="Garamond" panose="02020404030301010803" pitchFamily="18" charset="0"/>
                <a:cs typeface="Times New Roman" pitchFamily="18" charset="0"/>
              </a:rPr>
              <a:t>ärendelagen [ÄL])</a:t>
            </a:r>
          </a:p>
        </p:txBody>
      </p:sp>
      <p:sp>
        <p:nvSpPr>
          <p:cNvPr id="3076" name="Rectangle 4"/>
          <p:cNvSpPr>
            <a:spLocks noChangeArrowheads="1"/>
          </p:cNvSpPr>
          <p:nvPr/>
        </p:nvSpPr>
        <p:spPr bwMode="auto">
          <a:xfrm>
            <a:off x="2915816" y="1340768"/>
            <a:ext cx="2708275" cy="942975"/>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spcBef>
                <a:spcPct val="0"/>
              </a:spcBef>
              <a:defRPr/>
            </a:pPr>
            <a:r>
              <a:rPr lang="sv-SE" sz="1400" dirty="0" err="1">
                <a:latin typeface="Garamond" panose="02020404030301010803" pitchFamily="18" charset="0"/>
                <a:cs typeface="Times New Roman" pitchFamily="18" charset="0"/>
              </a:rPr>
              <a:t>Komc</a:t>
            </a:r>
            <a:r>
              <a:rPr lang="sv-SE" sz="1400" dirty="0">
                <a:latin typeface="Garamond" panose="02020404030301010803" pitchFamily="18" charset="0"/>
                <a:cs typeface="Times New Roman" pitchFamily="18" charset="0"/>
              </a:rPr>
              <a:t>. med motpart efter kontroll</a:t>
            </a:r>
          </a:p>
          <a:p>
            <a:pPr>
              <a:spcBef>
                <a:spcPct val="0"/>
              </a:spcBef>
              <a:defRPr/>
            </a:pPr>
            <a:r>
              <a:rPr lang="sv-SE" sz="1400" dirty="0">
                <a:latin typeface="Garamond" panose="02020404030301010803" pitchFamily="18" charset="0"/>
                <a:cs typeface="Times New Roman" pitchFamily="18" charset="0"/>
              </a:rPr>
              <a:t> att verkställighet är möjlig.</a:t>
            </a:r>
          </a:p>
          <a:p>
            <a:pPr>
              <a:spcBef>
                <a:spcPct val="0"/>
              </a:spcBef>
              <a:defRPr/>
            </a:pPr>
            <a:r>
              <a:rPr lang="sv-SE" sz="1400" dirty="0">
                <a:latin typeface="Garamond" panose="02020404030301010803" pitchFamily="18" charset="0"/>
                <a:cs typeface="Times New Roman" pitchFamily="18" charset="0"/>
              </a:rPr>
              <a:t> Svar inom 7 </a:t>
            </a:r>
            <a:r>
              <a:rPr lang="sv-SE" sz="1400" dirty="0" err="1">
                <a:latin typeface="Garamond" panose="02020404030301010803" pitchFamily="18" charset="0"/>
                <a:cs typeface="Times New Roman" pitchFamily="18" charset="0"/>
              </a:rPr>
              <a:t>dgr</a:t>
            </a:r>
            <a:r>
              <a:rPr lang="sv-SE" sz="1400" dirty="0">
                <a:latin typeface="Garamond" panose="02020404030301010803" pitchFamily="18" charset="0"/>
                <a:cs typeface="Times New Roman" pitchFamily="18" charset="0"/>
              </a:rPr>
              <a:t> (delges).  </a:t>
            </a:r>
          </a:p>
        </p:txBody>
      </p:sp>
      <p:sp>
        <p:nvSpPr>
          <p:cNvPr id="3077" name="Rectangle 5"/>
          <p:cNvSpPr>
            <a:spLocks noChangeArrowheads="1"/>
          </p:cNvSpPr>
          <p:nvPr/>
        </p:nvSpPr>
        <p:spPr bwMode="auto">
          <a:xfrm>
            <a:off x="6084168" y="1340768"/>
            <a:ext cx="2808287" cy="113030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spcBef>
                <a:spcPct val="0"/>
              </a:spcBef>
              <a:defRPr/>
            </a:pPr>
            <a:endParaRPr lang="sv-SE" dirty="0">
              <a:latin typeface="Garamond" panose="02020404030301010803" pitchFamily="18" charset="0"/>
              <a:cs typeface="Times New Roman" pitchFamily="18" charset="0"/>
            </a:endParaRPr>
          </a:p>
          <a:p>
            <a:pPr>
              <a:spcBef>
                <a:spcPct val="0"/>
              </a:spcBef>
              <a:defRPr/>
            </a:pPr>
            <a:r>
              <a:rPr lang="sv-SE" sz="1400" dirty="0" smtClean="0">
                <a:latin typeface="Garamond" panose="02020404030301010803" pitchFamily="18" charset="0"/>
                <a:cs typeface="Times New Roman" pitchFamily="18" charset="0"/>
              </a:rPr>
              <a:t>”Medlare”, </a:t>
            </a:r>
            <a:r>
              <a:rPr lang="sv-SE" sz="1400" dirty="0">
                <a:latin typeface="Garamond" panose="02020404030301010803" pitchFamily="18" charset="0"/>
                <a:cs typeface="Times New Roman" pitchFamily="18" charset="0"/>
              </a:rPr>
              <a:t>för att förmå den </a:t>
            </a:r>
            <a:r>
              <a:rPr lang="sv-SE" sz="1400" dirty="0" err="1" smtClean="0">
                <a:latin typeface="Garamond" panose="02020404030301010803" pitchFamily="18" charset="0"/>
                <a:cs typeface="Times New Roman" pitchFamily="18" charset="0"/>
              </a:rPr>
              <a:t>förplikta-</a:t>
            </a:r>
            <a:endParaRPr lang="sv-SE" sz="1400" dirty="0" smtClean="0">
              <a:latin typeface="Garamond" panose="02020404030301010803" pitchFamily="18" charset="0"/>
              <a:cs typeface="Times New Roman" pitchFamily="18" charset="0"/>
            </a:endParaRPr>
          </a:p>
          <a:p>
            <a:pPr>
              <a:spcBef>
                <a:spcPct val="0"/>
              </a:spcBef>
              <a:defRPr/>
            </a:pPr>
            <a:r>
              <a:rPr lang="sv-SE" sz="1400" dirty="0">
                <a:latin typeface="Garamond" panose="02020404030301010803" pitchFamily="18" charset="0"/>
                <a:cs typeface="Times New Roman" pitchFamily="18" charset="0"/>
              </a:rPr>
              <a:t>d</a:t>
            </a:r>
            <a:r>
              <a:rPr lang="sv-SE" sz="1400" dirty="0" smtClean="0">
                <a:latin typeface="Garamond" panose="02020404030301010803" pitchFamily="18" charset="0"/>
                <a:cs typeface="Times New Roman" pitchFamily="18" charset="0"/>
              </a:rPr>
              <a:t>e föräldern </a:t>
            </a:r>
            <a:r>
              <a:rPr lang="sv-SE" sz="1400" dirty="0">
                <a:latin typeface="Garamond" panose="02020404030301010803" pitchFamily="18" charset="0"/>
                <a:cs typeface="Times New Roman" pitchFamily="18" charset="0"/>
              </a:rPr>
              <a:t>att rätta sig efter </a:t>
            </a:r>
            <a:r>
              <a:rPr lang="sv-SE" sz="1400" dirty="0" smtClean="0">
                <a:latin typeface="Garamond" panose="02020404030301010803" pitchFamily="18" charset="0"/>
                <a:cs typeface="Times New Roman" pitchFamily="18" charset="0"/>
              </a:rPr>
              <a:t>domen, </a:t>
            </a:r>
            <a:endParaRPr lang="sv-SE" sz="1400" dirty="0">
              <a:latin typeface="Garamond" panose="02020404030301010803" pitchFamily="18" charset="0"/>
              <a:cs typeface="Times New Roman" pitchFamily="18" charset="0"/>
            </a:endParaRPr>
          </a:p>
          <a:p>
            <a:pPr>
              <a:spcBef>
                <a:spcPct val="0"/>
              </a:spcBef>
              <a:defRPr/>
            </a:pPr>
            <a:r>
              <a:rPr lang="sv-SE" sz="1400" dirty="0">
                <a:latin typeface="Garamond" panose="02020404030301010803" pitchFamily="18" charset="0"/>
                <a:cs typeface="Times New Roman" pitchFamily="18" charset="0"/>
              </a:rPr>
              <a:t>utses om inget talar </a:t>
            </a:r>
            <a:r>
              <a:rPr lang="sv-SE" sz="1400" dirty="0" smtClean="0">
                <a:latin typeface="Garamond" panose="02020404030301010803" pitchFamily="18" charset="0"/>
                <a:cs typeface="Times New Roman" pitchFamily="18" charset="0"/>
              </a:rPr>
              <a:t>mot att frivillig</a:t>
            </a:r>
          </a:p>
          <a:p>
            <a:pPr>
              <a:spcBef>
                <a:spcPct val="0"/>
              </a:spcBef>
              <a:defRPr/>
            </a:pPr>
            <a:r>
              <a:rPr lang="sv-SE" sz="1400" dirty="0" smtClean="0">
                <a:latin typeface="Garamond" panose="02020404030301010803" pitchFamily="18" charset="0"/>
                <a:cs typeface="Times New Roman" pitchFamily="18" charset="0"/>
              </a:rPr>
              <a:t> </a:t>
            </a:r>
            <a:r>
              <a:rPr lang="sv-SE" sz="1400" dirty="0">
                <a:latin typeface="Garamond" panose="02020404030301010803" pitchFamily="18" charset="0"/>
                <a:cs typeface="Times New Roman" pitchFamily="18" charset="0"/>
              </a:rPr>
              <a:t>uppgörelse kan nås</a:t>
            </a:r>
            <a:r>
              <a:rPr lang="sv-SE" sz="1400" dirty="0" smtClean="0">
                <a:latin typeface="Garamond" panose="02020404030301010803" pitchFamily="18" charset="0"/>
                <a:cs typeface="Times New Roman" pitchFamily="18" charset="0"/>
              </a:rPr>
              <a:t>. </a:t>
            </a:r>
          </a:p>
          <a:p>
            <a:pPr>
              <a:spcBef>
                <a:spcPct val="0"/>
              </a:spcBef>
              <a:defRPr/>
            </a:pPr>
            <a:r>
              <a:rPr lang="sv-SE" sz="1400" dirty="0" smtClean="0">
                <a:latin typeface="Garamond" panose="02020404030301010803" pitchFamily="18" charset="0"/>
                <a:cs typeface="Times New Roman" pitchFamily="18" charset="0"/>
              </a:rPr>
              <a:t> Medlare redovisar inom 14 </a:t>
            </a:r>
            <a:r>
              <a:rPr lang="sv-SE" sz="1400" dirty="0" err="1" smtClean="0">
                <a:latin typeface="Garamond" panose="02020404030301010803" pitchFamily="18" charset="0"/>
                <a:cs typeface="Times New Roman" pitchFamily="18" charset="0"/>
              </a:rPr>
              <a:t>dgr</a:t>
            </a:r>
            <a:r>
              <a:rPr lang="sv-SE" dirty="0" smtClean="0">
                <a:latin typeface="Garamond" panose="02020404030301010803" pitchFamily="18" charset="0"/>
                <a:cs typeface="Times New Roman" pitchFamily="18" charset="0"/>
              </a:rPr>
              <a:t>.</a:t>
            </a:r>
          </a:p>
          <a:p>
            <a:pPr>
              <a:spcBef>
                <a:spcPct val="0"/>
              </a:spcBef>
              <a:defRPr/>
            </a:pPr>
            <a:endParaRPr lang="sv-SE" dirty="0">
              <a:latin typeface="Garamond" panose="02020404030301010803" pitchFamily="18" charset="0"/>
              <a:cs typeface="Times New Roman" pitchFamily="18" charset="0"/>
            </a:endParaRPr>
          </a:p>
        </p:txBody>
      </p:sp>
      <p:cxnSp>
        <p:nvCxnSpPr>
          <p:cNvPr id="2054" name="AutoShape 6"/>
          <p:cNvCxnSpPr>
            <a:cxnSpLocks noChangeShapeType="1"/>
            <a:stCxn id="3075" idx="3"/>
            <a:endCxn id="3076" idx="1"/>
          </p:cNvCxnSpPr>
          <p:nvPr/>
        </p:nvCxnSpPr>
        <p:spPr bwMode="auto">
          <a:xfrm>
            <a:off x="2667943" y="1808783"/>
            <a:ext cx="247873" cy="347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055" name="AutoShape 7"/>
          <p:cNvCxnSpPr>
            <a:cxnSpLocks noChangeShapeType="1"/>
          </p:cNvCxnSpPr>
          <p:nvPr/>
        </p:nvCxnSpPr>
        <p:spPr bwMode="auto">
          <a:xfrm>
            <a:off x="5652120" y="1844824"/>
            <a:ext cx="460077" cy="9366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080" name="Rectangle 8"/>
          <p:cNvSpPr>
            <a:spLocks noChangeArrowheads="1"/>
          </p:cNvSpPr>
          <p:nvPr/>
        </p:nvSpPr>
        <p:spPr bwMode="auto">
          <a:xfrm>
            <a:off x="467544" y="2852936"/>
            <a:ext cx="3190875" cy="1116013"/>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spcBef>
                <a:spcPct val="0"/>
              </a:spcBef>
              <a:defRPr/>
            </a:pPr>
            <a:endParaRPr lang="sv-SE" dirty="0">
              <a:latin typeface="Garamond" panose="02020404030301010803" pitchFamily="18" charset="0"/>
              <a:cs typeface="Times New Roman" pitchFamily="18" charset="0"/>
            </a:endParaRPr>
          </a:p>
          <a:p>
            <a:pPr>
              <a:spcBef>
                <a:spcPct val="0"/>
              </a:spcBef>
              <a:defRPr/>
            </a:pPr>
            <a:r>
              <a:rPr lang="sv-SE" sz="1400" dirty="0">
                <a:latin typeface="Garamond" panose="02020404030301010803" pitchFamily="18" charset="0"/>
                <a:cs typeface="Times New Roman" pitchFamily="18" charset="0"/>
              </a:rPr>
              <a:t>Tidigare misslyckad verkställighet</a:t>
            </a:r>
          </a:p>
          <a:p>
            <a:pPr>
              <a:spcBef>
                <a:spcPct val="0"/>
              </a:spcBef>
              <a:defRPr/>
            </a:pPr>
            <a:r>
              <a:rPr lang="sv-SE" sz="1400" dirty="0">
                <a:latin typeface="Garamond" panose="02020404030301010803" pitchFamily="18" charset="0"/>
                <a:cs typeface="Times New Roman" pitchFamily="18" charset="0"/>
              </a:rPr>
              <a:t> eller särskilt brådskande ärende </a:t>
            </a:r>
          </a:p>
          <a:p>
            <a:pPr>
              <a:spcBef>
                <a:spcPct val="0"/>
              </a:spcBef>
              <a:defRPr/>
            </a:pPr>
            <a:r>
              <a:rPr lang="sv-SE" sz="1400" dirty="0">
                <a:latin typeface="Garamond" panose="02020404030301010803" pitchFamily="18" charset="0"/>
                <a:cs typeface="Times New Roman" pitchFamily="18" charset="0"/>
              </a:rPr>
              <a:t>talar för direkt avgörande utan att</a:t>
            </a:r>
          </a:p>
          <a:p>
            <a:pPr>
              <a:spcBef>
                <a:spcPct val="0"/>
              </a:spcBef>
              <a:defRPr/>
            </a:pPr>
            <a:r>
              <a:rPr lang="sv-SE" sz="1400" dirty="0">
                <a:latin typeface="Garamond" panose="02020404030301010803" pitchFamily="18" charset="0"/>
                <a:cs typeface="Times New Roman" pitchFamily="18" charset="0"/>
              </a:rPr>
              <a:t> medlare förordnas.</a:t>
            </a:r>
          </a:p>
          <a:p>
            <a:pPr>
              <a:spcBef>
                <a:spcPct val="0"/>
              </a:spcBef>
              <a:defRPr/>
            </a:pPr>
            <a:endParaRPr lang="sv-SE" dirty="0">
              <a:latin typeface="Garamond" panose="02020404030301010803" pitchFamily="18" charset="0"/>
              <a:cs typeface="Times New Roman" pitchFamily="18" charset="0"/>
            </a:endParaRPr>
          </a:p>
        </p:txBody>
      </p:sp>
      <p:cxnSp>
        <p:nvCxnSpPr>
          <p:cNvPr id="2057" name="AutoShape 9"/>
          <p:cNvCxnSpPr>
            <a:cxnSpLocks noChangeShapeType="1"/>
            <a:endCxn id="3080" idx="3"/>
          </p:cNvCxnSpPr>
          <p:nvPr/>
        </p:nvCxnSpPr>
        <p:spPr bwMode="auto">
          <a:xfrm rot="5400000">
            <a:off x="3422676" y="2493367"/>
            <a:ext cx="1154112" cy="682625"/>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3082" name="Rectangle 10"/>
          <p:cNvSpPr>
            <a:spLocks noChangeArrowheads="1"/>
          </p:cNvSpPr>
          <p:nvPr/>
        </p:nvSpPr>
        <p:spPr bwMode="auto">
          <a:xfrm>
            <a:off x="7092280" y="3284984"/>
            <a:ext cx="1728788" cy="636588"/>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spcBef>
                <a:spcPct val="0"/>
              </a:spcBef>
              <a:defRPr/>
            </a:pPr>
            <a:r>
              <a:rPr lang="sv-SE" sz="1400" dirty="0" smtClean="0">
                <a:latin typeface="Garamond" panose="02020404030301010803" pitchFamily="18" charset="0"/>
                <a:cs typeface="Times New Roman" pitchFamily="18" charset="0"/>
              </a:rPr>
              <a:t>”Medlaren” </a:t>
            </a:r>
            <a:r>
              <a:rPr lang="sv-SE" sz="1400" dirty="0">
                <a:latin typeface="Garamond" panose="02020404030301010803" pitchFamily="18" charset="0"/>
                <a:cs typeface="Times New Roman" pitchFamily="18" charset="0"/>
              </a:rPr>
              <a:t>lyckas</a:t>
            </a:r>
          </a:p>
        </p:txBody>
      </p:sp>
      <p:sp>
        <p:nvSpPr>
          <p:cNvPr id="3083" name="Rectangle 11"/>
          <p:cNvSpPr>
            <a:spLocks noChangeArrowheads="1"/>
          </p:cNvSpPr>
          <p:nvPr/>
        </p:nvSpPr>
        <p:spPr bwMode="auto">
          <a:xfrm>
            <a:off x="4716016" y="3284984"/>
            <a:ext cx="2014537" cy="671513"/>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l">
              <a:spcBef>
                <a:spcPct val="0"/>
              </a:spcBef>
              <a:defRPr/>
            </a:pPr>
            <a:r>
              <a:rPr lang="sv-SE" sz="1400" dirty="0" smtClean="0">
                <a:latin typeface="Garamond" panose="02020404030301010803" pitchFamily="18" charset="0"/>
                <a:cs typeface="Times New Roman" pitchFamily="18" charset="0"/>
              </a:rPr>
              <a:t>”Medlaren” </a:t>
            </a:r>
            <a:r>
              <a:rPr lang="sv-SE" sz="1400" dirty="0">
                <a:latin typeface="Garamond" panose="02020404030301010803" pitchFamily="18" charset="0"/>
                <a:cs typeface="Times New Roman" pitchFamily="18" charset="0"/>
              </a:rPr>
              <a:t>misslyckas</a:t>
            </a:r>
            <a:r>
              <a:rPr lang="sv-SE" dirty="0">
                <a:latin typeface="Garamond" panose="02020404030301010803" pitchFamily="18" charset="0"/>
                <a:cs typeface="Times New Roman" pitchFamily="18" charset="0"/>
              </a:rPr>
              <a:t>.</a:t>
            </a:r>
          </a:p>
        </p:txBody>
      </p:sp>
      <p:cxnSp>
        <p:nvCxnSpPr>
          <p:cNvPr id="2060" name="AutoShape 12"/>
          <p:cNvCxnSpPr>
            <a:cxnSpLocks noChangeShapeType="1"/>
            <a:stCxn id="3077" idx="2"/>
            <a:endCxn id="3082" idx="0"/>
          </p:cNvCxnSpPr>
          <p:nvPr/>
        </p:nvCxnSpPr>
        <p:spPr bwMode="auto">
          <a:xfrm>
            <a:off x="7488312" y="2471068"/>
            <a:ext cx="468362" cy="81391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061" name="AutoShape 13"/>
          <p:cNvCxnSpPr>
            <a:cxnSpLocks noChangeShapeType="1"/>
            <a:stCxn id="3077" idx="2"/>
            <a:endCxn id="3083" idx="0"/>
          </p:cNvCxnSpPr>
          <p:nvPr/>
        </p:nvCxnSpPr>
        <p:spPr bwMode="auto">
          <a:xfrm flipH="1">
            <a:off x="5723285" y="2471068"/>
            <a:ext cx="1765027" cy="81391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086" name="Rectangle 14"/>
          <p:cNvSpPr>
            <a:spLocks noChangeArrowheads="1"/>
          </p:cNvSpPr>
          <p:nvPr/>
        </p:nvSpPr>
        <p:spPr bwMode="auto">
          <a:xfrm>
            <a:off x="467544" y="4581128"/>
            <a:ext cx="3343275" cy="1944812"/>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spcBef>
                <a:spcPct val="0"/>
              </a:spcBef>
              <a:defRPr/>
            </a:pPr>
            <a:r>
              <a:rPr lang="sv-SE" sz="1400" dirty="0">
                <a:latin typeface="Garamond" panose="02020404030301010803" pitchFamily="18" charset="0"/>
                <a:cs typeface="Times New Roman" pitchFamily="18" charset="0"/>
              </a:rPr>
              <a:t>Ärendet avgörs efter skriftlig handläggning</a:t>
            </a:r>
          </a:p>
          <a:p>
            <a:pPr>
              <a:spcBef>
                <a:spcPct val="0"/>
              </a:spcBef>
              <a:defRPr/>
            </a:pPr>
            <a:r>
              <a:rPr lang="sv-SE" sz="1400" dirty="0">
                <a:latin typeface="Garamond" panose="02020404030301010803" pitchFamily="18" charset="0"/>
                <a:cs typeface="Times New Roman" pitchFamily="18" charset="0"/>
              </a:rPr>
              <a:t>eller, om part begär, efter sammanträde.</a:t>
            </a:r>
          </a:p>
          <a:p>
            <a:pPr>
              <a:spcBef>
                <a:spcPct val="0"/>
              </a:spcBef>
              <a:defRPr/>
            </a:pPr>
            <a:r>
              <a:rPr lang="sv-SE" sz="1400" dirty="0" smtClean="0">
                <a:latin typeface="Garamond" panose="02020404030301010803" pitchFamily="18" charset="0"/>
                <a:cs typeface="Times New Roman" pitchFamily="18" charset="0"/>
              </a:rPr>
              <a:t>Till sammanträde </a:t>
            </a:r>
            <a:r>
              <a:rPr lang="sv-SE" sz="1400" dirty="0">
                <a:latin typeface="Garamond" panose="02020404030301010803" pitchFamily="18" charset="0"/>
                <a:cs typeface="Times New Roman" pitchFamily="18" charset="0"/>
              </a:rPr>
              <a:t>kallas </a:t>
            </a:r>
            <a:r>
              <a:rPr lang="sv-SE" sz="1400" dirty="0" smtClean="0">
                <a:latin typeface="Garamond" panose="02020404030301010803" pitchFamily="18" charset="0"/>
                <a:cs typeface="Times New Roman" pitchFamily="18" charset="0"/>
              </a:rPr>
              <a:t>parterna. </a:t>
            </a:r>
            <a:r>
              <a:rPr lang="sv-SE" sz="1400" dirty="0">
                <a:latin typeface="Garamond" panose="02020404030301010803" pitchFamily="18" charset="0"/>
                <a:cs typeface="Times New Roman" pitchFamily="18" charset="0"/>
              </a:rPr>
              <a:t>Vid detta</a:t>
            </a:r>
          </a:p>
          <a:p>
            <a:pPr>
              <a:spcBef>
                <a:spcPct val="0"/>
              </a:spcBef>
              <a:defRPr/>
            </a:pPr>
            <a:r>
              <a:rPr lang="sv-SE" sz="1400" dirty="0" smtClean="0">
                <a:latin typeface="Garamond" panose="02020404030301010803" pitchFamily="18" charset="0"/>
                <a:cs typeface="Times New Roman" pitchFamily="18" charset="0"/>
              </a:rPr>
              <a:t>tas </a:t>
            </a:r>
            <a:r>
              <a:rPr lang="sv-SE" sz="1400" dirty="0">
                <a:latin typeface="Garamond" panose="02020404030301010803" pitchFamily="18" charset="0"/>
                <a:cs typeface="Times New Roman" pitchFamily="18" charset="0"/>
              </a:rPr>
              <a:t>upp </a:t>
            </a:r>
            <a:r>
              <a:rPr lang="sv-SE" sz="1400" dirty="0" smtClean="0">
                <a:latin typeface="Garamond" panose="02020404030301010803" pitchFamily="18" charset="0"/>
                <a:cs typeface="Times New Roman" pitchFamily="18" charset="0"/>
              </a:rPr>
              <a:t>bevisning</a:t>
            </a:r>
            <a:r>
              <a:rPr lang="sv-SE" sz="1400" dirty="0">
                <a:latin typeface="Garamond" panose="02020404030301010803" pitchFamily="18" charset="0"/>
                <a:cs typeface="Times New Roman" pitchFamily="18" charset="0"/>
              </a:rPr>
              <a:t>. </a:t>
            </a:r>
            <a:r>
              <a:rPr lang="sv-SE" sz="1400" dirty="0" smtClean="0">
                <a:latin typeface="Garamond" panose="02020404030301010803" pitchFamily="18" charset="0"/>
                <a:cs typeface="Times New Roman" pitchFamily="18" charset="0"/>
              </a:rPr>
              <a:t>Vittnesförhör men ej</a:t>
            </a:r>
          </a:p>
          <a:p>
            <a:pPr>
              <a:spcBef>
                <a:spcPct val="0"/>
              </a:spcBef>
              <a:defRPr/>
            </a:pPr>
            <a:r>
              <a:rPr lang="sv-SE" sz="1400" dirty="0" smtClean="0">
                <a:latin typeface="Garamond" panose="02020404030301010803" pitchFamily="18" charset="0"/>
                <a:cs typeface="Times New Roman" pitchFamily="18" charset="0"/>
              </a:rPr>
              <a:t>förhör under sanningsförsäkran. </a:t>
            </a:r>
          </a:p>
          <a:p>
            <a:pPr>
              <a:spcBef>
                <a:spcPct val="0"/>
              </a:spcBef>
              <a:defRPr/>
            </a:pPr>
            <a:r>
              <a:rPr lang="sv-SE" sz="1400" dirty="0" smtClean="0">
                <a:latin typeface="Garamond" panose="02020404030301010803" pitchFamily="18" charset="0"/>
                <a:cs typeface="Times New Roman" pitchFamily="18" charset="0"/>
              </a:rPr>
              <a:t>Domstolen prövar om det är </a:t>
            </a:r>
          </a:p>
          <a:p>
            <a:pPr>
              <a:spcBef>
                <a:spcPct val="0"/>
              </a:spcBef>
              <a:defRPr/>
            </a:pPr>
            <a:r>
              <a:rPr lang="sv-SE" sz="1400" b="1" dirty="0" smtClean="0">
                <a:latin typeface="Garamond" panose="02020404030301010803" pitchFamily="18" charset="0"/>
                <a:cs typeface="Times New Roman" pitchFamily="18" charset="0"/>
              </a:rPr>
              <a:t>uppenbart</a:t>
            </a:r>
            <a:r>
              <a:rPr lang="sv-SE" sz="1400" dirty="0" smtClean="0">
                <a:latin typeface="Garamond" panose="02020404030301010803" pitchFamily="18" charset="0"/>
                <a:cs typeface="Times New Roman" pitchFamily="18" charset="0"/>
              </a:rPr>
              <a:t> att verkställigheten är oförenlig </a:t>
            </a:r>
          </a:p>
          <a:p>
            <a:pPr>
              <a:spcBef>
                <a:spcPct val="0"/>
              </a:spcBef>
              <a:defRPr/>
            </a:pPr>
            <a:r>
              <a:rPr lang="sv-SE" sz="1400" dirty="0" smtClean="0">
                <a:latin typeface="Garamond" panose="02020404030301010803" pitchFamily="18" charset="0"/>
                <a:cs typeface="Times New Roman" pitchFamily="18" charset="0"/>
              </a:rPr>
              <a:t>med barnets bästa. Svar nej = verkställighet.</a:t>
            </a:r>
            <a:endParaRPr lang="sv-SE" sz="1400" dirty="0">
              <a:latin typeface="Garamond" panose="02020404030301010803" pitchFamily="18" charset="0"/>
              <a:cs typeface="Times New Roman" pitchFamily="18" charset="0"/>
            </a:endParaRPr>
          </a:p>
        </p:txBody>
      </p:sp>
      <p:sp>
        <p:nvSpPr>
          <p:cNvPr id="3087" name="Rectangle 15"/>
          <p:cNvSpPr>
            <a:spLocks noChangeArrowheads="1"/>
          </p:cNvSpPr>
          <p:nvPr/>
        </p:nvSpPr>
        <p:spPr bwMode="auto">
          <a:xfrm>
            <a:off x="4068763" y="4581129"/>
            <a:ext cx="2016125" cy="1978422"/>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spcBef>
                <a:spcPct val="0"/>
              </a:spcBef>
              <a:defRPr/>
            </a:pPr>
            <a:r>
              <a:rPr lang="sv-SE" sz="1400" dirty="0">
                <a:latin typeface="Garamond" panose="02020404030301010803" pitchFamily="18" charset="0"/>
                <a:cs typeface="Times New Roman" pitchFamily="18" charset="0"/>
              </a:rPr>
              <a:t>Bifall till ansökan =</a:t>
            </a:r>
          </a:p>
          <a:p>
            <a:pPr>
              <a:spcBef>
                <a:spcPct val="0"/>
              </a:spcBef>
              <a:defRPr/>
            </a:pPr>
            <a:r>
              <a:rPr lang="sv-SE" sz="1400" dirty="0">
                <a:latin typeface="Garamond" panose="02020404030301010803" pitchFamily="18" charset="0"/>
                <a:cs typeface="Times New Roman" pitchFamily="18" charset="0"/>
              </a:rPr>
              <a:t>beslut om verkställighet.</a:t>
            </a:r>
          </a:p>
          <a:p>
            <a:pPr>
              <a:spcBef>
                <a:spcPct val="0"/>
              </a:spcBef>
              <a:defRPr/>
            </a:pPr>
            <a:r>
              <a:rPr lang="sv-SE" sz="1400" dirty="0">
                <a:latin typeface="Garamond" panose="02020404030301010803" pitchFamily="18" charset="0"/>
                <a:cs typeface="Times New Roman" pitchFamily="18" charset="0"/>
              </a:rPr>
              <a:t>Förenas alltid med Tvångs-</a:t>
            </a:r>
          </a:p>
          <a:p>
            <a:pPr>
              <a:spcBef>
                <a:spcPct val="0"/>
              </a:spcBef>
              <a:defRPr/>
            </a:pPr>
            <a:r>
              <a:rPr lang="sv-SE" sz="1400" dirty="0">
                <a:latin typeface="Garamond" panose="02020404030301010803" pitchFamily="18" charset="0"/>
                <a:cs typeface="Times New Roman" pitchFamily="18" charset="0"/>
              </a:rPr>
              <a:t>medel = vite eller </a:t>
            </a:r>
            <a:r>
              <a:rPr lang="sv-SE" sz="1400" dirty="0" smtClean="0">
                <a:latin typeface="Garamond" panose="02020404030301010803" pitchFamily="18" charset="0"/>
                <a:cs typeface="Times New Roman" pitchFamily="18" charset="0"/>
              </a:rPr>
              <a:t>polis.</a:t>
            </a:r>
            <a:endParaRPr lang="sv-SE" sz="1400" dirty="0">
              <a:latin typeface="Garamond" panose="02020404030301010803" pitchFamily="18" charset="0"/>
              <a:cs typeface="Times New Roman" pitchFamily="18" charset="0"/>
            </a:endParaRPr>
          </a:p>
          <a:p>
            <a:pPr>
              <a:spcBef>
                <a:spcPct val="0"/>
              </a:spcBef>
              <a:defRPr/>
            </a:pPr>
            <a:r>
              <a:rPr lang="sv-SE" sz="1400" dirty="0">
                <a:latin typeface="Garamond" panose="02020404030301010803" pitchFamily="18" charset="0"/>
                <a:cs typeface="Times New Roman" pitchFamily="18" charset="0"/>
              </a:rPr>
              <a:t>Part som förlorar </a:t>
            </a:r>
            <a:r>
              <a:rPr lang="sv-SE" sz="1400" dirty="0" smtClean="0">
                <a:latin typeface="Garamond" panose="02020404030301010803" pitchFamily="18" charset="0"/>
                <a:cs typeface="Times New Roman" pitchFamily="18" charset="0"/>
              </a:rPr>
              <a:t>betalar</a:t>
            </a:r>
          </a:p>
          <a:p>
            <a:pPr>
              <a:spcBef>
                <a:spcPct val="0"/>
              </a:spcBef>
              <a:defRPr/>
            </a:pPr>
            <a:r>
              <a:rPr lang="sv-SE" sz="1400" dirty="0" smtClean="0">
                <a:latin typeface="Garamond" panose="02020404030301010803" pitchFamily="18" charset="0"/>
                <a:cs typeface="Times New Roman" pitchFamily="18" charset="0"/>
              </a:rPr>
              <a:t>motparts </a:t>
            </a:r>
            <a:r>
              <a:rPr lang="sv-SE" sz="1400" dirty="0">
                <a:latin typeface="Garamond" panose="02020404030301010803" pitchFamily="18" charset="0"/>
                <a:cs typeface="Times New Roman" pitchFamily="18" charset="0"/>
              </a:rPr>
              <a:t>kostnader</a:t>
            </a:r>
            <a:r>
              <a:rPr lang="sv-SE" dirty="0">
                <a:latin typeface="Garamond" panose="02020404030301010803" pitchFamily="18" charset="0"/>
                <a:cs typeface="Times New Roman" pitchFamily="18" charset="0"/>
              </a:rPr>
              <a:t>.</a:t>
            </a:r>
          </a:p>
        </p:txBody>
      </p:sp>
      <p:sp>
        <p:nvSpPr>
          <p:cNvPr id="3088" name="Rectangle 16"/>
          <p:cNvSpPr>
            <a:spLocks noChangeArrowheads="1"/>
          </p:cNvSpPr>
          <p:nvPr/>
        </p:nvSpPr>
        <p:spPr bwMode="auto">
          <a:xfrm>
            <a:off x="6227763" y="4581129"/>
            <a:ext cx="2665412" cy="1941910"/>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spcBef>
                <a:spcPct val="0"/>
              </a:spcBef>
              <a:defRPr/>
            </a:pPr>
            <a:r>
              <a:rPr lang="sv-SE" sz="1400" dirty="0" smtClean="0">
                <a:latin typeface="Garamond" panose="02020404030301010803" pitchFamily="18" charset="0"/>
                <a:cs typeface="Times New Roman" pitchFamily="18" charset="0"/>
              </a:rPr>
              <a:t> Ärendet </a:t>
            </a:r>
            <a:r>
              <a:rPr lang="sv-SE" sz="1400" dirty="0">
                <a:latin typeface="Garamond" panose="02020404030301010803" pitchFamily="18" charset="0"/>
                <a:cs typeface="Times New Roman" pitchFamily="18" charset="0"/>
              </a:rPr>
              <a:t>skrivs av efter</a:t>
            </a:r>
          </a:p>
          <a:p>
            <a:pPr>
              <a:spcBef>
                <a:spcPct val="0"/>
              </a:spcBef>
              <a:defRPr/>
            </a:pPr>
            <a:r>
              <a:rPr lang="sv-SE" sz="1400" dirty="0">
                <a:latin typeface="Garamond" panose="02020404030301010803" pitchFamily="18" charset="0"/>
                <a:cs typeface="Times New Roman" pitchFamily="18" charset="0"/>
              </a:rPr>
              <a:t> </a:t>
            </a:r>
            <a:r>
              <a:rPr lang="sv-SE" sz="1400" dirty="0" err="1">
                <a:latin typeface="Garamond" panose="02020404030301010803" pitchFamily="18" charset="0"/>
                <a:cs typeface="Times New Roman" pitchFamily="18" charset="0"/>
              </a:rPr>
              <a:t>komc</a:t>
            </a:r>
            <a:r>
              <a:rPr lang="sv-SE" sz="1400" dirty="0">
                <a:latin typeface="Garamond" panose="02020404030301010803" pitchFamily="18" charset="0"/>
                <a:cs typeface="Times New Roman" pitchFamily="18" charset="0"/>
              </a:rPr>
              <a:t>. med parter o inhämtande</a:t>
            </a:r>
          </a:p>
          <a:p>
            <a:pPr>
              <a:spcBef>
                <a:spcPct val="0"/>
              </a:spcBef>
              <a:defRPr/>
            </a:pPr>
            <a:r>
              <a:rPr lang="sv-SE" sz="1400" dirty="0">
                <a:latin typeface="Garamond" panose="02020404030301010803" pitchFamily="18" charset="0"/>
                <a:cs typeface="Times New Roman" pitchFamily="18" charset="0"/>
              </a:rPr>
              <a:t> av kostnadsräkning från medlaren.</a:t>
            </a:r>
          </a:p>
          <a:p>
            <a:pPr>
              <a:spcBef>
                <a:spcPct val="0"/>
              </a:spcBef>
              <a:defRPr/>
            </a:pPr>
            <a:r>
              <a:rPr lang="sv-SE" sz="1400" dirty="0" smtClean="0">
                <a:latin typeface="Garamond" panose="02020404030301010803" pitchFamily="18" charset="0"/>
                <a:cs typeface="Times New Roman" pitchFamily="18" charset="0"/>
              </a:rPr>
              <a:t> Är </a:t>
            </a:r>
            <a:r>
              <a:rPr lang="sv-SE" sz="1400" dirty="0">
                <a:latin typeface="Garamond" panose="02020404030301010803" pitchFamily="18" charset="0"/>
                <a:cs typeface="Times New Roman" pitchFamily="18" charset="0"/>
              </a:rPr>
              <a:t>parter </a:t>
            </a:r>
            <a:r>
              <a:rPr lang="sv-SE" sz="1400" dirty="0" smtClean="0">
                <a:latin typeface="Garamond" panose="02020404030301010803" pitchFamily="18" charset="0"/>
                <a:cs typeface="Times New Roman" pitchFamily="18" charset="0"/>
              </a:rPr>
              <a:t>överens och avskrivs </a:t>
            </a:r>
          </a:p>
          <a:p>
            <a:pPr>
              <a:spcBef>
                <a:spcPct val="0"/>
              </a:spcBef>
              <a:defRPr/>
            </a:pPr>
            <a:r>
              <a:rPr lang="sv-SE" sz="1400" dirty="0" smtClean="0">
                <a:latin typeface="Garamond" panose="02020404030301010803" pitchFamily="18" charset="0"/>
                <a:cs typeface="Times New Roman" pitchFamily="18" charset="0"/>
              </a:rPr>
              <a:t> ärendet  till följd därav </a:t>
            </a:r>
            <a:r>
              <a:rPr lang="sv-SE" sz="1400" dirty="0">
                <a:latin typeface="Garamond" panose="02020404030301010803" pitchFamily="18" charset="0"/>
                <a:cs typeface="Times New Roman" pitchFamily="18" charset="0"/>
              </a:rPr>
              <a:t>kan</a:t>
            </a:r>
          </a:p>
          <a:p>
            <a:pPr>
              <a:spcBef>
                <a:spcPct val="0"/>
              </a:spcBef>
              <a:defRPr/>
            </a:pPr>
            <a:r>
              <a:rPr lang="sv-SE" sz="1400" dirty="0" smtClean="0">
                <a:latin typeface="Garamond" panose="02020404030301010803" pitchFamily="18" charset="0"/>
                <a:cs typeface="Times New Roman" pitchFamily="18" charset="0"/>
              </a:rPr>
              <a:t> vardera </a:t>
            </a:r>
            <a:r>
              <a:rPr lang="sv-SE" sz="1400" dirty="0">
                <a:latin typeface="Garamond" panose="02020404030301010803" pitchFamily="18" charset="0"/>
                <a:cs typeface="Times New Roman" pitchFamily="18" charset="0"/>
              </a:rPr>
              <a:t>bära sina kostnader.</a:t>
            </a:r>
          </a:p>
          <a:p>
            <a:pPr>
              <a:spcBef>
                <a:spcPct val="0"/>
              </a:spcBef>
              <a:defRPr/>
            </a:pPr>
            <a:r>
              <a:rPr lang="sv-SE" sz="1400" dirty="0" smtClean="0">
                <a:latin typeface="Garamond" panose="02020404030301010803" pitchFamily="18" charset="0"/>
                <a:cs typeface="Times New Roman" pitchFamily="18" charset="0"/>
              </a:rPr>
              <a:t> Ersättningen </a:t>
            </a:r>
            <a:r>
              <a:rPr lang="sv-SE" sz="1400" dirty="0">
                <a:latin typeface="Garamond" panose="02020404030301010803" pitchFamily="18" charset="0"/>
                <a:cs typeface="Times New Roman" pitchFamily="18" charset="0"/>
              </a:rPr>
              <a:t>till medlare stannar</a:t>
            </a:r>
          </a:p>
          <a:p>
            <a:pPr>
              <a:spcBef>
                <a:spcPct val="0"/>
              </a:spcBef>
              <a:defRPr/>
            </a:pPr>
            <a:r>
              <a:rPr lang="sv-SE" sz="1400" dirty="0">
                <a:latin typeface="Garamond" panose="02020404030301010803" pitchFamily="18" charset="0"/>
                <a:cs typeface="Times New Roman" pitchFamily="18" charset="0"/>
              </a:rPr>
              <a:t> alltid på staten.</a:t>
            </a:r>
          </a:p>
        </p:txBody>
      </p:sp>
      <p:cxnSp>
        <p:nvCxnSpPr>
          <p:cNvPr id="2065" name="AutoShape 17"/>
          <p:cNvCxnSpPr>
            <a:cxnSpLocks noChangeShapeType="1"/>
            <a:stCxn id="3082" idx="2"/>
            <a:endCxn id="3088" idx="0"/>
          </p:cNvCxnSpPr>
          <p:nvPr/>
        </p:nvCxnSpPr>
        <p:spPr bwMode="auto">
          <a:xfrm rot="5400000">
            <a:off x="7428794" y="4053248"/>
            <a:ext cx="659557" cy="396205"/>
          </a:xfrm>
          <a:prstGeom prst="bentConnector3">
            <a:avLst>
              <a:gd name="adj1" fmla="val 5000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066" name="AutoShape 18"/>
          <p:cNvCxnSpPr>
            <a:cxnSpLocks noChangeShapeType="1"/>
            <a:stCxn id="3080" idx="2"/>
            <a:endCxn id="3086" idx="0"/>
          </p:cNvCxnSpPr>
          <p:nvPr/>
        </p:nvCxnSpPr>
        <p:spPr bwMode="auto">
          <a:xfrm>
            <a:off x="2062982" y="3968949"/>
            <a:ext cx="76200" cy="612179"/>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067" name="AutoShape 19"/>
          <p:cNvCxnSpPr>
            <a:cxnSpLocks noChangeShapeType="1"/>
            <a:stCxn id="3083" idx="1"/>
          </p:cNvCxnSpPr>
          <p:nvPr/>
        </p:nvCxnSpPr>
        <p:spPr bwMode="auto">
          <a:xfrm flipH="1">
            <a:off x="2915816" y="3620741"/>
            <a:ext cx="1800200" cy="96038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2068" name="AutoShape 20"/>
          <p:cNvCxnSpPr>
            <a:cxnSpLocks noChangeShapeType="1"/>
            <a:stCxn id="3086" idx="3"/>
            <a:endCxn id="3087" idx="1"/>
          </p:cNvCxnSpPr>
          <p:nvPr/>
        </p:nvCxnSpPr>
        <p:spPr bwMode="auto">
          <a:xfrm>
            <a:off x="3810819" y="5553534"/>
            <a:ext cx="257944" cy="16806"/>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9289" name="Rak 9288"/>
          <p:cNvCxnSpPr/>
          <p:nvPr/>
        </p:nvCxnSpPr>
        <p:spPr>
          <a:xfrm>
            <a:off x="5848350" y="2157413"/>
            <a:ext cx="0" cy="14287"/>
          </a:xfrm>
          <a:prstGeom prst="line">
            <a:avLst/>
          </a:prstGeom>
        </p:spPr>
        <p:style>
          <a:lnRef idx="1">
            <a:schemeClr val="accent1"/>
          </a:lnRef>
          <a:fillRef idx="0">
            <a:schemeClr val="accent1"/>
          </a:fillRef>
          <a:effectRef idx="0">
            <a:schemeClr val="accent1"/>
          </a:effectRef>
          <a:fontRef idx="minor">
            <a:schemeClr val="tx1"/>
          </a:fontRef>
        </p:style>
      </p:cxnSp>
      <p:sp>
        <p:nvSpPr>
          <p:cNvPr id="22" name="Platshållare för datum 21"/>
          <p:cNvSpPr>
            <a:spLocks noGrp="1"/>
          </p:cNvSpPr>
          <p:nvPr>
            <p:ph type="dt" sz="half" idx="10"/>
          </p:nvPr>
        </p:nvSpPr>
        <p:spPr/>
        <p:txBody>
          <a:bodyPr/>
          <a:lstStyle/>
          <a:p>
            <a:r>
              <a:rPr lang="sv-SE" smtClean="0"/>
              <a:t>2015-04-01</a:t>
            </a:r>
            <a:endParaRPr lang="sv-SE" dirty="0"/>
          </a:p>
        </p:txBody>
      </p:sp>
      <p:sp>
        <p:nvSpPr>
          <p:cNvPr id="23" name="Platshållare för bildnummer 22"/>
          <p:cNvSpPr>
            <a:spLocks noGrp="1"/>
          </p:cNvSpPr>
          <p:nvPr>
            <p:ph type="sldNum" sz="quarter" idx="12"/>
          </p:nvPr>
        </p:nvSpPr>
        <p:spPr/>
        <p:txBody>
          <a:bodyPr/>
          <a:lstStyle/>
          <a:p>
            <a:fld id="{73F29298-242F-48C4-B2EB-26E5A40FECC0}" type="slidenum">
              <a:rPr lang="sv-SE" smtClean="0"/>
              <a:pPr/>
              <a:t>39</a:t>
            </a:fld>
            <a:endParaRPr lang="sv-SE" dirty="0"/>
          </a:p>
        </p:txBody>
      </p:sp>
      <p:sp>
        <p:nvSpPr>
          <p:cNvPr id="24" name="Platshållare för sidfot 23"/>
          <p:cNvSpPr>
            <a:spLocks noGrp="1"/>
          </p:cNvSpPr>
          <p:nvPr>
            <p:ph type="ftr" sz="quarter" idx="11"/>
          </p:nvPr>
        </p:nvSpPr>
        <p:spPr/>
        <p:txBody>
          <a:bodyPr/>
          <a:lstStyle/>
          <a:p>
            <a:r>
              <a:rPr lang="sv-SE" smtClean="0"/>
              <a:t>Göteborgs domarakademi</a:t>
            </a:r>
            <a:endParaRPr lang="sv-SE" dirty="0"/>
          </a:p>
        </p:txBody>
      </p:sp>
    </p:spTree>
    <p:extLst>
      <p:ext uri="{BB962C8B-B14F-4D97-AF65-F5344CB8AC3E}">
        <p14:creationId xmlns:p14="http://schemas.microsoft.com/office/powerpoint/2010/main" val="124959244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20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85000" lnSpcReduction="10000"/>
          </a:bodyPr>
          <a:lstStyle/>
          <a:p>
            <a:pPr>
              <a:lnSpc>
                <a:spcPct val="115000"/>
              </a:lnSpc>
              <a:spcAft>
                <a:spcPts val="600"/>
              </a:spcAft>
              <a:tabLst>
                <a:tab pos="1620520" algn="l"/>
              </a:tabLst>
            </a:pPr>
            <a:r>
              <a:rPr lang="sv-SE" b="1" dirty="0" smtClean="0">
                <a:latin typeface="Times New Roman"/>
                <a:ea typeface="Times New Roman"/>
                <a:cs typeface="Times New Roman"/>
              </a:rPr>
              <a:t>Kapitel 3. Barnets bästa, m.m.</a:t>
            </a:r>
          </a:p>
          <a:p>
            <a:pPr lvl="1">
              <a:lnSpc>
                <a:spcPct val="115000"/>
              </a:lnSpc>
              <a:spcAft>
                <a:spcPts val="600"/>
              </a:spcAft>
              <a:tabLst>
                <a:tab pos="1620520" algn="l"/>
              </a:tabLst>
            </a:pPr>
            <a:r>
              <a:rPr lang="sv-SE" dirty="0" smtClean="0">
                <a:latin typeface="Times New Roman"/>
                <a:ea typeface="Times New Roman"/>
                <a:cs typeface="Times New Roman"/>
              </a:rPr>
              <a:t>Många nya avgöranden. Ytterligare text i framför allt avsnitt 3.4 Barnets rätt att komma till tals (s. 50 f.).</a:t>
            </a:r>
            <a:endParaRPr lang="sv-SE" dirty="0" smtClean="0">
              <a:latin typeface="Garamond"/>
              <a:ea typeface="Times New Roman"/>
              <a:cs typeface="Times New Roman"/>
            </a:endParaRPr>
          </a:p>
          <a:p>
            <a:pPr>
              <a:lnSpc>
                <a:spcPct val="115000"/>
              </a:lnSpc>
              <a:spcAft>
                <a:spcPts val="600"/>
              </a:spcAft>
              <a:tabLst>
                <a:tab pos="1620520" algn="l"/>
              </a:tabLst>
            </a:pPr>
            <a:r>
              <a:rPr lang="sv-SE" b="1" dirty="0" smtClean="0">
                <a:latin typeface="Times New Roman"/>
                <a:ea typeface="Times New Roman"/>
                <a:cs typeface="Times New Roman"/>
              </a:rPr>
              <a:t>Kapitel 4 Vårdnadshavare</a:t>
            </a:r>
            <a:endParaRPr lang="sv-SE" b="1" dirty="0" smtClean="0">
              <a:latin typeface="Garamond"/>
              <a:ea typeface="Times New Roman"/>
              <a:cs typeface="Times New Roman"/>
            </a:endParaRPr>
          </a:p>
          <a:p>
            <a:pPr lvl="1">
              <a:lnSpc>
                <a:spcPct val="115000"/>
              </a:lnSpc>
              <a:spcAft>
                <a:spcPts val="600"/>
              </a:spcAft>
              <a:tabLst>
                <a:tab pos="1620520" algn="l"/>
              </a:tabLst>
            </a:pPr>
            <a:r>
              <a:rPr lang="sv-SE" dirty="0" smtClean="0">
                <a:latin typeface="Times New Roman"/>
                <a:ea typeface="Times New Roman"/>
                <a:cs typeface="Times New Roman"/>
              </a:rPr>
              <a:t>Helt ny disposition.  Avsnitt 4.5.1 (s. 59 f.) innehåller de grundläggande reglerna om vilka olika beslut om vårdnad som kan komma ifråga och vissa processuella frågor. Avsnitt 4.5.2 (s. 63 f.) behandlar vad som är avgörande för ställningstagande till frågan om vem som ska förordnas som vårdnadshavare. Inledningsvis allmänna synpunkter. Därefter en närmare redogörelse för omständigheter (i punktform) som typiskt sett – och som följer av lag och praxis – beaktas. De därpå följande avsnitten behandlar under skilda rubriker dessa olika omständigheter.  </a:t>
            </a:r>
            <a:endParaRPr lang="sv-SE" dirty="0" smtClean="0">
              <a:latin typeface="Garamond"/>
              <a:ea typeface="Times New Roman"/>
              <a:cs typeface="Times New Roman"/>
            </a:endParaRPr>
          </a:p>
          <a:p>
            <a:endParaRPr lang="sv-SE" dirty="0"/>
          </a:p>
        </p:txBody>
      </p:sp>
      <p:sp>
        <p:nvSpPr>
          <p:cNvPr id="3" name="Rubrik 2"/>
          <p:cNvSpPr>
            <a:spLocks noGrp="1"/>
          </p:cNvSpPr>
          <p:nvPr>
            <p:ph type="title"/>
          </p:nvPr>
        </p:nvSpPr>
        <p:spPr/>
        <p:txBody>
          <a:bodyPr>
            <a:normAutofit fontScale="90000"/>
          </a:bodyPr>
          <a:lstStyle/>
          <a:p>
            <a:r>
              <a:rPr lang="sv-SE" b="0" dirty="0" smtClean="0">
                <a:effectLst/>
                <a:cs typeface="Times New Roman" pitchFamily="18" charset="0"/>
              </a:rPr>
              <a:t>VÅRDNAD BOENDE UMGÄNGE</a:t>
            </a:r>
            <a:br>
              <a:rPr lang="sv-SE" b="0" dirty="0" smtClean="0">
                <a:effectLst/>
                <a:cs typeface="Times New Roman" pitchFamily="18" charset="0"/>
              </a:rPr>
            </a:br>
            <a:r>
              <a:rPr lang="sv-SE" b="0" dirty="0" smtClean="0">
                <a:effectLst/>
                <a:cs typeface="Times New Roman" pitchFamily="18" charset="0"/>
              </a:rPr>
              <a:t>4. UPPLAGAN</a:t>
            </a:r>
            <a:endParaRPr lang="sv-SE" b="0" dirty="0">
              <a:effectLst/>
              <a:cs typeface="Times New Roman" pitchFamily="18" charset="0"/>
            </a:endParaRPr>
          </a:p>
        </p:txBody>
      </p:sp>
      <p:sp>
        <p:nvSpPr>
          <p:cNvPr id="4" name="Platshållare för bildnummer 3"/>
          <p:cNvSpPr>
            <a:spLocks noGrp="1"/>
          </p:cNvSpPr>
          <p:nvPr>
            <p:ph type="sldNum" sz="quarter" idx="12"/>
          </p:nvPr>
        </p:nvSpPr>
        <p:spPr/>
        <p:txBody>
          <a:bodyPr/>
          <a:lstStyle/>
          <a:p>
            <a:fld id="{73F29298-242F-48C4-B2EB-26E5A40FECC0}" type="slidenum">
              <a:rPr lang="sv-SE" smtClean="0"/>
              <a:pPr/>
              <a:t>4</a:t>
            </a:fld>
            <a:endParaRPr lang="sv-SE" dirty="0"/>
          </a:p>
        </p:txBody>
      </p:sp>
      <p:sp>
        <p:nvSpPr>
          <p:cNvPr id="5" name="Platshållare för sidfot 4"/>
          <p:cNvSpPr>
            <a:spLocks noGrp="1"/>
          </p:cNvSpPr>
          <p:nvPr>
            <p:ph type="ftr" sz="quarter" idx="11"/>
          </p:nvPr>
        </p:nvSpPr>
        <p:spPr/>
        <p:txBody>
          <a:bodyPr/>
          <a:lstStyle/>
          <a:p>
            <a:r>
              <a:rPr lang="sv-SE" smtClean="0"/>
              <a:t>Göteborgs domarakademi</a:t>
            </a:r>
            <a:endParaRPr lang="sv-SE" dirty="0"/>
          </a:p>
        </p:txBody>
      </p:sp>
      <p:sp>
        <p:nvSpPr>
          <p:cNvPr id="6" name="Platshållare för datum 5"/>
          <p:cNvSpPr>
            <a:spLocks noGrp="1"/>
          </p:cNvSpPr>
          <p:nvPr>
            <p:ph type="dt" sz="half" idx="10"/>
          </p:nvPr>
        </p:nvSpPr>
        <p:spPr/>
        <p:txBody>
          <a:bodyPr/>
          <a:lstStyle/>
          <a:p>
            <a:r>
              <a:rPr lang="sv-SE" smtClean="0"/>
              <a:t>2015-04-01</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lnSpcReduction="10000"/>
          </a:bodyPr>
          <a:lstStyle/>
          <a:p>
            <a:pPr lvl="0"/>
            <a:r>
              <a:rPr lang="sv-SE" sz="2600" dirty="0" smtClean="0">
                <a:latin typeface="Times New Roman"/>
                <a:ea typeface="Times New Roman"/>
                <a:cs typeface="Times New Roman"/>
                <a:sym typeface="Times New Roman"/>
              </a:rPr>
              <a:t>Vad  kan göra att det är </a:t>
            </a:r>
            <a:r>
              <a:rPr lang="sv-SE" sz="2600" dirty="0" smtClean="0">
                <a:latin typeface="Times New Roman Bold"/>
                <a:ea typeface="Times New Roman Bold"/>
                <a:cs typeface="Times New Roman Bold"/>
                <a:sym typeface="Times New Roman Bold"/>
              </a:rPr>
              <a:t>uppenbart </a:t>
            </a:r>
            <a:r>
              <a:rPr lang="sv-SE" sz="2600" dirty="0" smtClean="0">
                <a:latin typeface="Times New Roman"/>
                <a:ea typeface="Times New Roman"/>
                <a:cs typeface="Times New Roman"/>
                <a:sym typeface="Times New Roman"/>
              </a:rPr>
              <a:t>oförenligt med barnets bästa att vägra verkställighet? Ex. från förarbetena. </a:t>
            </a:r>
          </a:p>
          <a:p>
            <a:pPr lvl="1"/>
            <a:r>
              <a:rPr lang="sv-SE" sz="1800" dirty="0" smtClean="0">
                <a:latin typeface="Times New Roman"/>
                <a:ea typeface="Times New Roman"/>
                <a:cs typeface="Times New Roman"/>
                <a:sym typeface="Times New Roman"/>
              </a:rPr>
              <a:t>Risk för </a:t>
            </a:r>
            <a:r>
              <a:rPr lang="sv-SE" sz="1800" dirty="0" smtClean="0">
                <a:latin typeface="Times New Roman" pitchFamily="18" charset="0"/>
                <a:ea typeface="Times New Roman"/>
                <a:cs typeface="Times New Roman" pitchFamily="18" charset="0"/>
                <a:sym typeface="Times New Roman"/>
              </a:rPr>
              <a:t>att barnet far illa (jfr 6 kap. 2 a § FB) dvs. risk för övergrepp </a:t>
            </a:r>
            <a:r>
              <a:rPr lang="sv-SE" sz="2000" dirty="0" smtClean="0">
                <a:latin typeface="Times New Roman" pitchFamily="18" charset="0"/>
                <a:ea typeface="Times New Roman"/>
                <a:cs typeface="Times New Roman" pitchFamily="18" charset="0"/>
                <a:sym typeface="Times New Roman"/>
              </a:rPr>
              <a:t>och risk för bortförande. </a:t>
            </a:r>
          </a:p>
          <a:p>
            <a:pPr lvl="1"/>
            <a:r>
              <a:rPr lang="sv-SE" sz="2000" dirty="0" smtClean="0">
                <a:latin typeface="Times New Roman" pitchFamily="18" charset="0"/>
                <a:ea typeface="Times New Roman"/>
                <a:cs typeface="Times New Roman" pitchFamily="18" charset="0"/>
                <a:sym typeface="Times New Roman"/>
              </a:rPr>
              <a:t>Umgängesföräldern missköter sig – barnets säkerhet i fara eller </a:t>
            </a:r>
            <a:r>
              <a:rPr lang="sv-SE" sz="2000" dirty="0" err="1" smtClean="0">
                <a:latin typeface="Times New Roman" pitchFamily="18" charset="0"/>
                <a:ea typeface="Times New Roman"/>
                <a:cs typeface="Times New Roman" pitchFamily="18" charset="0"/>
                <a:sym typeface="Times New Roman"/>
              </a:rPr>
              <a:t>uf</a:t>
            </a:r>
            <a:r>
              <a:rPr lang="sv-SE" sz="2000" dirty="0" smtClean="0">
                <a:latin typeface="Times New Roman" pitchFamily="18" charset="0"/>
                <a:ea typeface="Times New Roman"/>
                <a:cs typeface="Times New Roman" pitchFamily="18" charset="0"/>
                <a:sym typeface="Times New Roman"/>
              </a:rPr>
              <a:t>. begår kriminella handlingar eller är inne i ett missbruk </a:t>
            </a:r>
          </a:p>
          <a:p>
            <a:pPr lvl="1"/>
            <a:r>
              <a:rPr lang="sv-SE" sz="2000" dirty="0" smtClean="0">
                <a:latin typeface="Times New Roman" pitchFamily="18" charset="0"/>
                <a:ea typeface="Times New Roman"/>
                <a:cs typeface="Times New Roman" pitchFamily="18" charset="0"/>
                <a:sym typeface="Times New Roman"/>
              </a:rPr>
              <a:t>Barnet … särskilt känsligt vid tiden verkställighet aktuell</a:t>
            </a:r>
          </a:p>
          <a:p>
            <a:pPr lvl="1"/>
            <a:r>
              <a:rPr lang="sv-SE" sz="2000" dirty="0" smtClean="0">
                <a:latin typeface="Times New Roman" pitchFamily="18" charset="0"/>
                <a:cs typeface="Times New Roman" pitchFamily="18" charset="0"/>
              </a:rPr>
              <a:t>Andra förhållanden. Omständigheter som är av grundläggande betydelse för att tillgodose barnets bästa kan hastigt ha ändrats, t.ex. kan det visa sig att den förälder som barnet ska flyttas över till saknar bostad; inte är någon fara för att barnet far illa, men att det ändå är uppenbart att en överflyttning vid den tidpunkten är oförenlig med barnets bästa.</a:t>
            </a:r>
          </a:p>
          <a:p>
            <a:pPr lvl="0"/>
            <a:r>
              <a:rPr lang="sv-SE" sz="2600" dirty="0" smtClean="0">
                <a:latin typeface="Times New Roman" pitchFamily="18" charset="0"/>
                <a:cs typeface="Times New Roman" pitchFamily="18" charset="0"/>
              </a:rPr>
              <a:t>Konsekvens – talan om verkställighet ska ogillas.</a:t>
            </a:r>
          </a:p>
          <a:p>
            <a:pPr lvl="0"/>
            <a:endParaRPr lang="sv-SE" sz="2400" dirty="0" smtClean="0">
              <a:latin typeface="Times New Roman"/>
              <a:ea typeface="Times New Roman"/>
              <a:cs typeface="Times New Roman"/>
              <a:sym typeface="Times New Roman"/>
            </a:endParaRPr>
          </a:p>
          <a:p>
            <a:pPr lvl="0"/>
            <a:endParaRPr lang="sv-SE" sz="2400" dirty="0" smtClean="0">
              <a:latin typeface="Times New Roman"/>
              <a:ea typeface="Times New Roman"/>
              <a:cs typeface="Times New Roman"/>
              <a:sym typeface="Times New Roman"/>
            </a:endParaRP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40</a:t>
            </a:fld>
            <a:endParaRPr lang="sv-SE" dirty="0"/>
          </a:p>
        </p:txBody>
      </p:sp>
      <p:sp>
        <p:nvSpPr>
          <p:cNvPr id="6" name="Rubrik 5"/>
          <p:cNvSpPr>
            <a:spLocks noGrp="1"/>
          </p:cNvSpPr>
          <p:nvPr>
            <p:ph type="title"/>
          </p:nvPr>
        </p:nvSpPr>
        <p:spPr/>
        <p:txBody>
          <a:bodyPr>
            <a:noAutofit/>
          </a:bodyPr>
          <a:lstStyle/>
          <a:p>
            <a:r>
              <a:rPr lang="sv-SE" sz="3200" dirty="0" smtClean="0">
                <a:cs typeface="Times New Roman" pitchFamily="18" charset="0"/>
              </a:rPr>
              <a:t>UPPENBART ATT VERKSTÄLLIGHET ÄR OFÖRENLIGT MED BARNETS BÄSTA</a:t>
            </a:r>
            <a:endParaRPr lang="sv-SE" sz="3200" dirty="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62500" lnSpcReduction="20000"/>
          </a:bodyPr>
          <a:lstStyle/>
          <a:p>
            <a:r>
              <a:rPr lang="sv-SE" sz="2800" dirty="0" err="1" smtClean="0">
                <a:latin typeface="Garamond" panose="02020404030301010803" pitchFamily="18" charset="0"/>
                <a:cs typeface="Arial" panose="020B0604020202020204" pitchFamily="34" charset="0"/>
              </a:rPr>
              <a:t>Németh</a:t>
            </a:r>
            <a:r>
              <a:rPr lang="sv-SE" sz="2800" dirty="0" smtClean="0">
                <a:latin typeface="Garamond" panose="02020404030301010803" pitchFamily="18" charset="0"/>
                <a:cs typeface="Arial" panose="020B0604020202020204" pitchFamily="34" charset="0"/>
              </a:rPr>
              <a:t> skilde sig i juni 1998 från sin hustru som fick vårdnaden om makarnas son, född i juli 1993. Trots en av domstol fastställd överenskommelse om umgängesrätt fick </a:t>
            </a:r>
            <a:r>
              <a:rPr lang="sv-SE" sz="2800" dirty="0" err="1" smtClean="0">
                <a:latin typeface="Garamond" panose="02020404030301010803" pitchFamily="18" charset="0"/>
                <a:cs typeface="Arial" panose="020B0604020202020204" pitchFamily="34" charset="0"/>
              </a:rPr>
              <a:t>Németh</a:t>
            </a:r>
            <a:r>
              <a:rPr lang="sv-SE" sz="2800" dirty="0" smtClean="0">
                <a:latin typeface="Garamond" panose="02020404030301010803" pitchFamily="18" charset="0"/>
                <a:cs typeface="Arial" panose="020B0604020202020204" pitchFamily="34" charset="0"/>
              </a:rPr>
              <a:t> endast sporadiskt träffa sonen, och från maj 2000 vägrade hans tidigare hustru honom all umgängesrätt.</a:t>
            </a:r>
          </a:p>
          <a:p>
            <a:r>
              <a:rPr lang="sv-SE" sz="2800" dirty="0" smtClean="0">
                <a:latin typeface="Garamond" panose="02020404030301010803" pitchFamily="18" charset="0"/>
                <a:cs typeface="Arial" panose="020B0604020202020204" pitchFamily="34" charset="0"/>
              </a:rPr>
              <a:t>Europadomstolen konstaterade att de ungerska myndigheterna visserligen hade vidtagit en rad åtgärder för att </a:t>
            </a:r>
            <a:r>
              <a:rPr lang="sv-SE" sz="2800" dirty="0" err="1" smtClean="0">
                <a:latin typeface="Garamond" panose="02020404030301010803" pitchFamily="18" charset="0"/>
                <a:cs typeface="Arial" panose="020B0604020202020204" pitchFamily="34" charset="0"/>
              </a:rPr>
              <a:t>Németh</a:t>
            </a:r>
            <a:r>
              <a:rPr lang="sv-SE" sz="2800" dirty="0" smtClean="0">
                <a:latin typeface="Garamond" panose="02020404030301010803" pitchFamily="18" charset="0"/>
                <a:cs typeface="Arial" panose="020B0604020202020204" pitchFamily="34" charset="0"/>
              </a:rPr>
              <a:t> skulle kunna utöva sin umgängesrätt. De hade bl.a. varnat barnets mor, utsett en socialassistent för att biträda i ärendet, organiserat ett medlingsmöte och föranstaltat om åtal och vitesförelägganden mot modern, men dessa åtgärder hade inte visat sig effektiva. Europadomstolen ansåg att myndigheterna kunde ha vidtagit ytterligare åtgärder och agerat med större skyndsamhet. Särskilt påpekades att de endast vid två tillfällen hade gett </a:t>
            </a:r>
            <a:r>
              <a:rPr lang="sv-SE" sz="2800" dirty="0" err="1" smtClean="0">
                <a:latin typeface="Garamond" panose="02020404030301010803" pitchFamily="18" charset="0"/>
                <a:cs typeface="Arial" panose="020B0604020202020204" pitchFamily="34" charset="0"/>
              </a:rPr>
              <a:t>Németh</a:t>
            </a:r>
            <a:r>
              <a:rPr lang="sv-SE" sz="2800" dirty="0" smtClean="0">
                <a:latin typeface="Garamond" panose="02020404030301010803" pitchFamily="18" charset="0"/>
                <a:cs typeface="Arial" panose="020B0604020202020204" pitchFamily="34" charset="0"/>
              </a:rPr>
              <a:t> polisens hjälp med att utöva umgängesrätten. Visserligen fanns det anledning att använda sådana tvångsmedel sparsamt i denna typ av ärenden, men Europadomstolen erinrade om att den enda period då </a:t>
            </a:r>
            <a:r>
              <a:rPr lang="sv-SE" sz="2800" dirty="0" err="1" smtClean="0">
                <a:latin typeface="Garamond" panose="02020404030301010803" pitchFamily="18" charset="0"/>
                <a:cs typeface="Arial" panose="020B0604020202020204" pitchFamily="34" charset="0"/>
              </a:rPr>
              <a:t>Németh</a:t>
            </a:r>
            <a:r>
              <a:rPr lang="sv-SE" sz="2800" dirty="0" smtClean="0">
                <a:latin typeface="Garamond" panose="02020404030301010803" pitchFamily="18" charset="0"/>
                <a:cs typeface="Arial" panose="020B0604020202020204" pitchFamily="34" charset="0"/>
              </a:rPr>
              <a:t> faktiskt hade kunnat utöva umgängesrätten utan problem var när polisen hade medverkat.</a:t>
            </a:r>
          </a:p>
          <a:p>
            <a:r>
              <a:rPr lang="sv-SE" sz="2800" dirty="0" smtClean="0">
                <a:latin typeface="Garamond" panose="02020404030301010803" pitchFamily="18" charset="0"/>
                <a:cs typeface="Arial" panose="020B0604020202020204" pitchFamily="34" charset="0"/>
              </a:rPr>
              <a:t>Europadomstolens konklusion blev att myndigheterna inte handlat tillräckligt effektivt och snabbt för att lösa problemen och att </a:t>
            </a:r>
            <a:r>
              <a:rPr lang="sv-SE" sz="2800" dirty="0" err="1" smtClean="0">
                <a:latin typeface="Garamond" panose="02020404030301010803" pitchFamily="18" charset="0"/>
                <a:cs typeface="Arial" panose="020B0604020202020204" pitchFamily="34" charset="0"/>
              </a:rPr>
              <a:t>Némeths</a:t>
            </a:r>
            <a:r>
              <a:rPr lang="sv-SE" sz="2800" dirty="0" smtClean="0">
                <a:latin typeface="Garamond" panose="02020404030301010803" pitchFamily="18" charset="0"/>
                <a:cs typeface="Arial" panose="020B0604020202020204" pitchFamily="34" charset="0"/>
              </a:rPr>
              <a:t> rätt enligt artikel 8 i konventionen till respekt för sitt familjeliv hade kränkts.</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41</a:t>
            </a:fld>
            <a:endParaRPr lang="sv-SE" dirty="0"/>
          </a:p>
        </p:txBody>
      </p:sp>
      <p:sp>
        <p:nvSpPr>
          <p:cNvPr id="6" name="Rubrik 5"/>
          <p:cNvSpPr>
            <a:spLocks noGrp="1"/>
          </p:cNvSpPr>
          <p:nvPr>
            <p:ph type="title"/>
          </p:nvPr>
        </p:nvSpPr>
        <p:spPr/>
        <p:txBody>
          <a:bodyPr>
            <a:normAutofit fontScale="90000"/>
          </a:bodyPr>
          <a:lstStyle/>
          <a:p>
            <a:r>
              <a:rPr lang="sv-SE" dirty="0" smtClean="0"/>
              <a:t>EUROPADOMSTOLEN(14 JUNI 2011) </a:t>
            </a:r>
            <a:r>
              <a:rPr lang="sv-SE" dirty="0" err="1" smtClean="0"/>
              <a:t>Zoltán</a:t>
            </a:r>
            <a:r>
              <a:rPr lang="sv-SE" dirty="0" smtClean="0"/>
              <a:t>  </a:t>
            </a:r>
            <a:r>
              <a:rPr lang="sv-SE" dirty="0" err="1" smtClean="0"/>
              <a:t>Németh</a:t>
            </a:r>
            <a:r>
              <a:rPr lang="sv-SE" dirty="0" smtClean="0"/>
              <a:t> v. Ungern</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20000"/>
          </a:bodyPr>
          <a:lstStyle/>
          <a:p>
            <a:r>
              <a:rPr lang="sv-SE" sz="2800" dirty="0" smtClean="0">
                <a:latin typeface="Times New Roman" pitchFamily="18" charset="0"/>
                <a:cs typeface="Times New Roman" pitchFamily="18" charset="0"/>
              </a:rPr>
              <a:t>Återkommande processer (6 kap.)</a:t>
            </a:r>
          </a:p>
          <a:p>
            <a:pPr lvl="1"/>
            <a:r>
              <a:rPr lang="sv-SE" sz="2400" dirty="0" smtClean="0">
                <a:latin typeface="Times New Roman" pitchFamily="18" charset="0"/>
                <a:cs typeface="Times New Roman" pitchFamily="18" charset="0"/>
              </a:rPr>
              <a:t>Rättegångskostnadsansvar i dessa lägen. </a:t>
            </a:r>
            <a:r>
              <a:rPr lang="sv-SE" dirty="0" smtClean="0">
                <a:latin typeface="Times New Roman" panose="02020603050405020304" pitchFamily="18" charset="0"/>
                <a:cs typeface="Times New Roman" panose="02020603050405020304" pitchFamily="18" charset="0"/>
              </a:rPr>
              <a:t>Huvudregeln är att vardera parten står sin kostnad, 22 § (11.6) Undantag finns men tillämpas sällan. Varför yrkar aldrig ombudet att </a:t>
            </a:r>
            <a:r>
              <a:rPr lang="sv-SE" sz="2400" dirty="0" smtClean="0">
                <a:latin typeface="Times New Roman" panose="02020603050405020304" pitchFamily="18" charset="0"/>
                <a:cs typeface="Times New Roman" panose="02020603050405020304" pitchFamily="18" charset="0"/>
              </a:rPr>
              <a:t>m</a:t>
            </a:r>
            <a:r>
              <a:rPr lang="sv-SE" dirty="0" smtClean="0">
                <a:latin typeface="Times New Roman" panose="02020603050405020304" pitchFamily="18" charset="0"/>
                <a:cs typeface="Times New Roman" panose="02020603050405020304" pitchFamily="18" charset="0"/>
              </a:rPr>
              <a:t>otparten ska betala när det är uppenbart obefogade invändningar? </a:t>
            </a:r>
            <a:endParaRPr lang="sv-SE" sz="2400" dirty="0" smtClean="0">
              <a:latin typeface="Times New Roman" pitchFamily="18" charset="0"/>
              <a:cs typeface="Times New Roman" pitchFamily="18" charset="0"/>
            </a:endParaRPr>
          </a:p>
          <a:p>
            <a:pPr marL="396240" lvl="0" indent="-396240">
              <a:defRPr sz="1800"/>
            </a:pPr>
            <a:r>
              <a:rPr lang="sv-SE" sz="2800" dirty="0" smtClean="0">
                <a:latin typeface="Times New Roman"/>
                <a:ea typeface="Times New Roman"/>
                <a:cs typeface="Times New Roman"/>
                <a:sym typeface="Times New Roman"/>
              </a:rPr>
              <a:t>Verkställighetsärenden</a:t>
            </a:r>
          </a:p>
          <a:p>
            <a:pPr marL="652272" lvl="1" indent="-396240">
              <a:defRPr sz="1800"/>
            </a:pPr>
            <a:r>
              <a:rPr lang="sv-SE" sz="2400" dirty="0" smtClean="0">
                <a:latin typeface="Times New Roman"/>
                <a:ea typeface="Times New Roman"/>
                <a:cs typeface="Times New Roman"/>
                <a:sym typeface="Times New Roman"/>
              </a:rPr>
              <a:t>Tappande parten betalar. Möjlighet till kvittning vid överenskommelse men inte någon generellt kvittning utöver dessa situationer. Kostnadsfördelningsprincipen ska vara även handlingsdirigerande, dvs. motverka onödiga/onyttiga begäran om verkställighet. Det är även så att den som har/har fått/ ”rätt” inte ska behöva betala motpartens kostnader.</a:t>
            </a:r>
            <a:endParaRPr lang="sv-SE" sz="2800" dirty="0" smtClean="0">
              <a:latin typeface="Times New Roman" pitchFamily="18" charset="0"/>
              <a:cs typeface="Times New Roman" pitchFamily="18" charset="0"/>
            </a:endParaRPr>
          </a:p>
          <a:p>
            <a:r>
              <a:rPr lang="sv-SE" sz="2800" dirty="0" smtClean="0">
                <a:latin typeface="Times New Roman" pitchFamily="18" charset="0"/>
                <a:cs typeface="Times New Roman" pitchFamily="18" charset="0"/>
              </a:rPr>
              <a:t> Överenskommelser vid verkställighet – alltid kvittning?</a:t>
            </a:r>
          </a:p>
          <a:p>
            <a:pPr lvl="1"/>
            <a:r>
              <a:rPr lang="sv-SE" sz="2800" dirty="0" smtClean="0">
                <a:latin typeface="Times New Roman" pitchFamily="18" charset="0"/>
                <a:cs typeface="Times New Roman" pitchFamily="18" charset="0"/>
              </a:rPr>
              <a:t>Varbergs tingsrätt beslut det 23 maj 2014, Ä 438-14)</a:t>
            </a:r>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42</a:t>
            </a:fld>
            <a:endParaRPr lang="sv-SE" dirty="0"/>
          </a:p>
        </p:txBody>
      </p:sp>
      <p:sp>
        <p:nvSpPr>
          <p:cNvPr id="6" name="Rubrik 5"/>
          <p:cNvSpPr>
            <a:spLocks noGrp="1"/>
          </p:cNvSpPr>
          <p:nvPr>
            <p:ph type="title"/>
          </p:nvPr>
        </p:nvSpPr>
        <p:spPr/>
        <p:txBody>
          <a:bodyPr>
            <a:normAutofit fontScale="90000"/>
          </a:bodyPr>
          <a:lstStyle/>
          <a:p>
            <a:r>
              <a:rPr lang="sv-SE" dirty="0" smtClean="0"/>
              <a:t>RÄTTEGÅNGSKOSTNADER; VISSA FRÅGOR OM</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10000"/>
          </a:bodyPr>
          <a:lstStyle/>
          <a:p>
            <a:pPr marL="478798" lvl="0" indent="-478798" defTabSz="777240">
              <a:defRPr sz="1800"/>
            </a:pPr>
            <a:r>
              <a:rPr lang="sv-SE" sz="2800" dirty="0" smtClean="0">
                <a:latin typeface="Times New Roman"/>
                <a:ea typeface="Times New Roman"/>
                <a:cs typeface="Times New Roman"/>
                <a:sym typeface="Times New Roman"/>
              </a:rPr>
              <a:t>Principen innebär att det ska undvikas att flytta barnet från dess invanda miljö.</a:t>
            </a:r>
          </a:p>
          <a:p>
            <a:pPr marL="478798" lvl="0" indent="-478798" defTabSz="777240">
              <a:defRPr sz="1800"/>
            </a:pPr>
            <a:r>
              <a:rPr lang="sv-SE" sz="2800" dirty="0" smtClean="0">
                <a:latin typeface="Times New Roman"/>
                <a:ea typeface="Times New Roman"/>
                <a:cs typeface="Times New Roman"/>
                <a:sym typeface="Times New Roman"/>
              </a:rPr>
              <a:t>Vad är viktigast – kontakt eller kontinuitet?</a:t>
            </a:r>
          </a:p>
          <a:p>
            <a:pPr marL="478798" lvl="0" indent="-478798" defTabSz="777240">
              <a:defRPr sz="1800"/>
            </a:pPr>
            <a:r>
              <a:rPr lang="sv-SE" sz="2800" dirty="0" smtClean="0">
                <a:latin typeface="Times New Roman"/>
                <a:ea typeface="Times New Roman"/>
                <a:cs typeface="Times New Roman"/>
                <a:sym typeface="Times New Roman"/>
              </a:rPr>
              <a:t>De övergångsproblem som kan uppstå om barnet flyttas kan vara värda att ta om en flytt innebär en bättre kontakt med båda föräldrarna.</a:t>
            </a:r>
          </a:p>
          <a:p>
            <a:pPr marL="478798" lvl="0" indent="-478798" defTabSz="777240">
              <a:defRPr sz="1800"/>
            </a:pPr>
            <a:r>
              <a:rPr lang="sv-SE" sz="2800" dirty="0" smtClean="0">
                <a:latin typeface="Times New Roman"/>
                <a:ea typeface="Times New Roman"/>
                <a:cs typeface="Times New Roman"/>
                <a:sym typeface="Times New Roman"/>
              </a:rPr>
              <a:t>När ”slår” kontinuitetsprincipen till?</a:t>
            </a:r>
          </a:p>
          <a:p>
            <a:pPr marL="478798" lvl="0" indent="-478798" defTabSz="777240">
              <a:defRPr sz="1800"/>
            </a:pPr>
            <a:r>
              <a:rPr lang="sv-SE" sz="2800" dirty="0" smtClean="0">
                <a:latin typeface="Times New Roman"/>
                <a:ea typeface="Times New Roman"/>
                <a:cs typeface="Times New Roman"/>
                <a:sym typeface="Times New Roman"/>
              </a:rPr>
              <a:t>Hur lång tid – om det går att ange – fordras för kontinuitet?</a:t>
            </a:r>
          </a:p>
          <a:p>
            <a:pPr marL="478798" lvl="0" indent="-478798" defTabSz="777240">
              <a:defRPr sz="1800"/>
            </a:pPr>
            <a:r>
              <a:rPr lang="sv-SE" sz="2800" dirty="0" smtClean="0">
                <a:latin typeface="Times New Roman"/>
                <a:ea typeface="Times New Roman"/>
                <a:cs typeface="Times New Roman"/>
                <a:sym typeface="Times New Roman"/>
              </a:rPr>
              <a:t>Är det – se punkten ovan – någon skillnad beroende på Barents ålder?</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43</a:t>
            </a:fld>
            <a:endParaRPr lang="sv-SE" dirty="0"/>
          </a:p>
        </p:txBody>
      </p:sp>
      <p:sp>
        <p:nvSpPr>
          <p:cNvPr id="6" name="Rubrik 5"/>
          <p:cNvSpPr>
            <a:spLocks noGrp="1"/>
          </p:cNvSpPr>
          <p:nvPr>
            <p:ph type="title"/>
          </p:nvPr>
        </p:nvSpPr>
        <p:spPr/>
        <p:txBody>
          <a:bodyPr/>
          <a:lstStyle/>
          <a:p>
            <a:r>
              <a:rPr lang="sv-SE" dirty="0" smtClean="0"/>
              <a:t>KONTINUITETSPRINCIPEN I</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r>
              <a:rPr lang="sv-SE" dirty="0" smtClean="0">
                <a:latin typeface="Times New Roman" pitchFamily="18" charset="0"/>
                <a:cs typeface="Times New Roman" pitchFamily="18" charset="0"/>
              </a:rPr>
              <a:t>Svea hovrätts dom den 18 februari 2014 i målet 8677-13. Inget talade egentligen mer för den ena än den andra föräldern – kontinuiteten avgörande</a:t>
            </a:r>
          </a:p>
          <a:p>
            <a:r>
              <a:rPr lang="sv-SE" dirty="0" smtClean="0">
                <a:latin typeface="Times New Roman" pitchFamily="18" charset="0"/>
                <a:cs typeface="Times New Roman" pitchFamily="18" charset="0"/>
              </a:rPr>
              <a:t>Göta hovrätts dom den 23 maj 2014 i målet 3374-13. Enligt hovrätten avgjorde kontinuitetsprincipen målet. Barnen var vid tiden 3 år och 8 månader resp. 2 år och 4 månader. </a:t>
            </a:r>
          </a:p>
          <a:p>
            <a:r>
              <a:rPr lang="sv-SE" dirty="0" smtClean="0">
                <a:latin typeface="Times New Roman" pitchFamily="18" charset="0"/>
                <a:cs typeface="Times New Roman" pitchFamily="18" charset="0"/>
              </a:rPr>
              <a:t>I det fall inget talar för eller mot en förälder mer än den andre och ingen annan anledning att flytta barnet/barnen finns.</a:t>
            </a:r>
          </a:p>
          <a:p>
            <a:endParaRPr lang="sv-SE" dirty="0" smtClean="0">
              <a:latin typeface="Times New Roman" pitchFamily="18" charset="0"/>
              <a:cs typeface="Times New Roman" pitchFamily="18" charset="0"/>
            </a:endParaRP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44</a:t>
            </a:fld>
            <a:endParaRPr lang="sv-SE" dirty="0"/>
          </a:p>
        </p:txBody>
      </p:sp>
      <p:sp>
        <p:nvSpPr>
          <p:cNvPr id="6" name="Rubrik 5"/>
          <p:cNvSpPr>
            <a:spLocks noGrp="1"/>
          </p:cNvSpPr>
          <p:nvPr>
            <p:ph type="title"/>
          </p:nvPr>
        </p:nvSpPr>
        <p:spPr/>
        <p:txBody>
          <a:bodyPr/>
          <a:lstStyle/>
          <a:p>
            <a:r>
              <a:rPr lang="sv-SE" dirty="0" smtClean="0"/>
              <a:t>KONTINUITETSPRINCIPEN II</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r>
              <a:rPr lang="sv-SE" sz="2800" dirty="0" smtClean="0">
                <a:latin typeface="Times New Roman" pitchFamily="18" charset="0"/>
                <a:cs typeface="Times New Roman" pitchFamily="18" charset="0"/>
              </a:rPr>
              <a:t>Svea hovrätts dom den 2 oktober 2014 i målet 3288-14. ”Det är en vedertagen utgångspunkt att det vid föräldrars separation är olämpligt att skilja syskon åt som vuxit upp tillsammans och därför kan förmodas stå varandra nära.” </a:t>
            </a:r>
          </a:p>
          <a:p>
            <a:r>
              <a:rPr lang="sv-SE" sz="2800" dirty="0" smtClean="0">
                <a:latin typeface="Times New Roman" pitchFamily="18" charset="0"/>
                <a:cs typeface="Times New Roman" pitchFamily="18" charset="0"/>
              </a:rPr>
              <a:t>Men, varifrån kommer utgångspunkten? Är den vetenskapligt förankrad eller något som kommer från Utredningen om barnets rätt?</a:t>
            </a:r>
          </a:p>
          <a:p>
            <a:r>
              <a:rPr lang="sv-SE" sz="2800" dirty="0" smtClean="0">
                <a:latin typeface="Times New Roman" pitchFamily="18" charset="0"/>
                <a:cs typeface="Times New Roman" pitchFamily="18" charset="0"/>
              </a:rPr>
              <a:t>… går det för sig?</a:t>
            </a:r>
            <a:endParaRPr lang="sv-SE" sz="2800" dirty="0">
              <a:latin typeface="Times New Roman" pitchFamily="18" charset="0"/>
              <a:cs typeface="Times New Roman" pitchFamily="18" charset="0"/>
            </a:endParaRPr>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45</a:t>
            </a:fld>
            <a:endParaRPr lang="sv-SE" dirty="0"/>
          </a:p>
        </p:txBody>
      </p:sp>
      <p:sp>
        <p:nvSpPr>
          <p:cNvPr id="6" name="Rubrik 5"/>
          <p:cNvSpPr>
            <a:spLocks noGrp="1"/>
          </p:cNvSpPr>
          <p:nvPr>
            <p:ph type="title"/>
          </p:nvPr>
        </p:nvSpPr>
        <p:spPr/>
        <p:txBody>
          <a:bodyPr>
            <a:normAutofit fontScale="90000"/>
          </a:bodyPr>
          <a:lstStyle/>
          <a:p>
            <a:r>
              <a:rPr lang="sv-SE" dirty="0" smtClean="0"/>
              <a:t>SYSKON SKA INTE SKILJAS ÅT, ELLER…?</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sz="3200" dirty="0" smtClean="0">
                <a:latin typeface="Times New Roman" pitchFamily="18" charset="0"/>
                <a:cs typeface="Times New Roman" pitchFamily="18" charset="0"/>
              </a:rPr>
              <a:t>Barnrättighetsutredningen – tillägg till dir. efter att regeringen i regeringsförklaringen uttalat att Barnkonventionens ska inkorporeras i svensk rätt genom att konventionen görs till lag. Ska nu vara klar februari 2016.</a:t>
            </a:r>
          </a:p>
          <a:p>
            <a:endParaRPr lang="sv-SE" sz="3200" dirty="0" smtClean="0">
              <a:latin typeface="Times New Roman" pitchFamily="18" charset="0"/>
              <a:cs typeface="Times New Roman" pitchFamily="18" charset="0"/>
            </a:endParaRPr>
          </a:p>
          <a:p>
            <a:r>
              <a:rPr lang="sv-SE" sz="3200" dirty="0" smtClean="0">
                <a:latin typeface="Times New Roman" pitchFamily="18" charset="0"/>
                <a:cs typeface="Times New Roman" pitchFamily="18" charset="0"/>
              </a:rPr>
              <a:t>Utvärdering av 2006 års vårdnadsreform (dir.</a:t>
            </a:r>
            <a:r>
              <a:rPr lang="sv-SE" sz="3200" b="1" dirty="0" smtClean="0">
                <a:latin typeface="Times New Roman" pitchFamily="18" charset="0"/>
                <a:cs typeface="Times New Roman" pitchFamily="18" charset="0"/>
              </a:rPr>
              <a:t> </a:t>
            </a:r>
            <a:r>
              <a:rPr lang="sv-SE" sz="3200" dirty="0" smtClean="0">
                <a:latin typeface="Times New Roman" pitchFamily="18" charset="0"/>
                <a:cs typeface="Times New Roman" pitchFamily="18" charset="0"/>
              </a:rPr>
              <a:t>2014:84)</a:t>
            </a:r>
          </a:p>
          <a:p>
            <a:endParaRPr lang="sv-SE" dirty="0" smtClean="0"/>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46</a:t>
            </a:fld>
            <a:endParaRPr lang="sv-SE" dirty="0"/>
          </a:p>
        </p:txBody>
      </p:sp>
      <p:sp>
        <p:nvSpPr>
          <p:cNvPr id="6" name="Rubrik 5"/>
          <p:cNvSpPr>
            <a:spLocks noGrp="1"/>
          </p:cNvSpPr>
          <p:nvPr>
            <p:ph type="title"/>
          </p:nvPr>
        </p:nvSpPr>
        <p:spPr/>
        <p:txBody>
          <a:bodyPr/>
          <a:lstStyle/>
          <a:p>
            <a:r>
              <a:rPr lang="sv-SE" dirty="0" smtClean="0">
                <a:effectLst>
                  <a:outerShdw blurRad="38100" dist="38100" dir="2700000" algn="tl">
                    <a:srgbClr val="000000">
                      <a:alpha val="43137"/>
                    </a:srgbClr>
                  </a:outerShdw>
                </a:effectLst>
                <a:cs typeface="Times New Roman" pitchFamily="18" charset="0"/>
              </a:rPr>
              <a:t>PÅGÅENDE</a:t>
            </a:r>
            <a:r>
              <a:rPr lang="sv-SE" b="0" dirty="0" smtClean="0">
                <a:effectLst>
                  <a:outerShdw blurRad="38100" dist="38100" dir="2700000" algn="tl">
                    <a:srgbClr val="000000">
                      <a:alpha val="43137"/>
                    </a:srgbClr>
                  </a:outerShdw>
                </a:effectLst>
                <a:cs typeface="Times New Roman" pitchFamily="18" charset="0"/>
              </a:rPr>
              <a:t> UTREDNINGAR</a:t>
            </a:r>
            <a:endParaRPr lang="sv-SE" b="0" dirty="0">
              <a:effectLst>
                <a:outerShdw blurRad="38100" dist="38100" dir="2700000" algn="tl">
                  <a:srgbClr val="000000">
                    <a:alpha val="43137"/>
                  </a:srgbClr>
                </a:outerShdw>
              </a:effectLst>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10000"/>
          </a:bodyPr>
          <a:lstStyle/>
          <a:p>
            <a:r>
              <a:rPr lang="sv-SE" dirty="0" smtClean="0">
                <a:latin typeface="Times New Roman" panose="02020603050405020304" pitchFamily="18" charset="0"/>
                <a:cs typeface="Times New Roman" panose="02020603050405020304" pitchFamily="18" charset="0"/>
              </a:rPr>
              <a:t>Dom på umgänge innehållande ett villkor att umgängesföräldern ska höra av sig senast en vecka före umgänget och ange om han tänker utöva umgänget. Sker inte detta har mamman rätt att utgå för att det inte blir något umgänge. Sedan pappan ”utnyttjat”  några umgängestillfällen och inte hört av sig inför andra har han yrkat verkställighet eftersom mamman, i fall han kortare tid än en vecka före umgängestillfälle anmält att han tänkte utöva umgänget, förklarat att så inte blir fallet eftersom hon har andra planer.</a:t>
            </a:r>
          </a:p>
          <a:p>
            <a:r>
              <a:rPr lang="sv-SE" dirty="0" smtClean="0">
                <a:latin typeface="Times New Roman" panose="02020603050405020304" pitchFamily="18" charset="0"/>
                <a:cs typeface="Times New Roman" panose="02020603050405020304" pitchFamily="18" charset="0"/>
              </a:rPr>
              <a:t>Vad bör utgången av verkställighetsprövningen bli?  </a:t>
            </a:r>
          </a:p>
          <a:p>
            <a:r>
              <a:rPr lang="sv-SE" dirty="0" smtClean="0">
                <a:latin typeface="Times New Roman" panose="02020603050405020304" pitchFamily="18" charset="0"/>
                <a:cs typeface="Times New Roman" panose="02020603050405020304" pitchFamily="18" charset="0"/>
              </a:rPr>
              <a:t>Leder det anförda scenariot till andra reflektioner?</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47</a:t>
            </a:fld>
            <a:endParaRPr lang="sv-SE" dirty="0"/>
          </a:p>
        </p:txBody>
      </p:sp>
      <p:sp>
        <p:nvSpPr>
          <p:cNvPr id="6" name="Rubrik 5"/>
          <p:cNvSpPr>
            <a:spLocks noGrp="1"/>
          </p:cNvSpPr>
          <p:nvPr>
            <p:ph type="title"/>
          </p:nvPr>
        </p:nvSpPr>
        <p:spPr/>
        <p:txBody>
          <a:bodyPr>
            <a:normAutofit fontScale="90000"/>
          </a:bodyPr>
          <a:lstStyle/>
          <a:p>
            <a:r>
              <a:rPr lang="sv-SE" dirty="0" smtClean="0">
                <a:effectLst>
                  <a:outerShdw blurRad="38100" dist="38100" dir="2700000" algn="tl">
                    <a:srgbClr val="000000">
                      <a:alpha val="43137"/>
                    </a:srgbClr>
                  </a:outerShdw>
                </a:effectLst>
                <a:cs typeface="Times New Roman" pitchFamily="18" charset="0"/>
              </a:rPr>
              <a:t>EXEMPEL FRÅN DET PRAKTISKA RÄTTSLIVET (I)</a:t>
            </a:r>
            <a:endParaRPr lang="sv-SE" dirty="0">
              <a:effectLst>
                <a:outerShdw blurRad="38100" dist="38100" dir="2700000" algn="tl">
                  <a:srgbClr val="000000">
                    <a:alpha val="43137"/>
                  </a:srgbClr>
                </a:outerShdw>
              </a:effectLst>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sz="2400" dirty="0" smtClean="0">
                <a:latin typeface="Times New Roman" pitchFamily="18" charset="0"/>
                <a:cs typeface="Times New Roman" pitchFamily="18" charset="0"/>
              </a:rPr>
              <a:t>Från praktiska rättslivet. Vid en pågående huvudförhandling i vårdnadsmål där </a:t>
            </a:r>
            <a:r>
              <a:rPr lang="sv-SE" sz="2400" dirty="0" err="1" smtClean="0">
                <a:latin typeface="Times New Roman" pitchFamily="18" charset="0"/>
                <a:cs typeface="Times New Roman" pitchFamily="18" charset="0"/>
              </a:rPr>
              <a:t>motförhör</a:t>
            </a:r>
            <a:r>
              <a:rPr lang="sv-SE" sz="2400" dirty="0" smtClean="0">
                <a:latin typeface="Times New Roman" pitchFamily="18" charset="0"/>
                <a:cs typeface="Times New Roman" pitchFamily="18" charset="0"/>
              </a:rPr>
              <a:t> äger rum med modern tar faderns advokat – mitt under pågående </a:t>
            </a:r>
            <a:r>
              <a:rPr lang="sv-SE" sz="2400" dirty="0" err="1" smtClean="0">
                <a:latin typeface="Times New Roman" pitchFamily="18" charset="0"/>
                <a:cs typeface="Times New Roman" pitchFamily="18" charset="0"/>
              </a:rPr>
              <a:t>motförhör</a:t>
            </a:r>
            <a:r>
              <a:rPr lang="sv-SE" sz="2400" dirty="0" smtClean="0">
                <a:latin typeface="Times New Roman" pitchFamily="18" charset="0"/>
                <a:cs typeface="Times New Roman" pitchFamily="18" charset="0"/>
              </a:rPr>
              <a:t> med modern – fram sin dator, spelar upp ett avsnitt ur ett förhör i ett tidigare mål mellan samma parter, och menar att moderns i det aktuella målet lämnade uppgifter inte stämmer. Vad säger ni om detta?  </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48</a:t>
            </a:fld>
            <a:endParaRPr lang="sv-SE" dirty="0"/>
          </a:p>
        </p:txBody>
      </p:sp>
      <p:sp>
        <p:nvSpPr>
          <p:cNvPr id="6" name="Rubrik 5"/>
          <p:cNvSpPr>
            <a:spLocks noGrp="1"/>
          </p:cNvSpPr>
          <p:nvPr>
            <p:ph type="title"/>
          </p:nvPr>
        </p:nvSpPr>
        <p:spPr/>
        <p:txBody>
          <a:bodyPr>
            <a:normAutofit fontScale="90000"/>
          </a:bodyPr>
          <a:lstStyle/>
          <a:p>
            <a:r>
              <a:rPr lang="sv-SE" dirty="0" smtClean="0">
                <a:effectLst>
                  <a:outerShdw blurRad="38100" dist="38100" dir="2700000" algn="tl">
                    <a:srgbClr val="000000">
                      <a:alpha val="43137"/>
                    </a:srgbClr>
                  </a:outerShdw>
                </a:effectLst>
                <a:cs typeface="Times New Roman" pitchFamily="18" charset="0"/>
              </a:rPr>
              <a:t>EXEMPEL FRÅN DET PRAKTISKA RÄTTSLIVET (II)</a:t>
            </a:r>
            <a:endParaRPr lang="sv-SE" dirty="0">
              <a:effectLst>
                <a:outerShdw blurRad="38100" dist="38100" dir="2700000" algn="tl">
                  <a:srgbClr val="000000">
                    <a:alpha val="43137"/>
                  </a:srgbClr>
                </a:outerShdw>
              </a:effectLst>
            </a:endParaRP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r>
              <a:rPr lang="sv-SE" sz="3600" dirty="0" smtClean="0">
                <a:latin typeface="Times New Roman" pitchFamily="18" charset="0"/>
                <a:cs typeface="Times New Roman" pitchFamily="18" charset="0"/>
              </a:rPr>
              <a:t>New York </a:t>
            </a:r>
            <a:r>
              <a:rPr lang="sv-SE" sz="3600" dirty="0" err="1" smtClean="0">
                <a:latin typeface="Times New Roman" pitchFamily="18" charset="0"/>
                <a:cs typeface="Times New Roman" pitchFamily="18" charset="0"/>
              </a:rPr>
              <a:t>Family</a:t>
            </a:r>
            <a:r>
              <a:rPr lang="sv-SE" sz="3600" dirty="0" smtClean="0">
                <a:latin typeface="Times New Roman" pitchFamily="18" charset="0"/>
                <a:cs typeface="Times New Roman" pitchFamily="18" charset="0"/>
              </a:rPr>
              <a:t> Court, Manhattan, New York</a:t>
            </a:r>
          </a:p>
          <a:p>
            <a:r>
              <a:rPr lang="sv-SE" sz="3600" dirty="0" smtClean="0">
                <a:latin typeface="Times New Roman" pitchFamily="18" charset="0"/>
                <a:cs typeface="Times New Roman" pitchFamily="18" charset="0"/>
              </a:rPr>
              <a:t>[San Quentin Sate </a:t>
            </a:r>
            <a:r>
              <a:rPr lang="sv-SE" sz="3600" dirty="0" err="1" smtClean="0">
                <a:latin typeface="Times New Roman" pitchFamily="18" charset="0"/>
                <a:cs typeface="Times New Roman" pitchFamily="18" charset="0"/>
              </a:rPr>
              <a:t>Prison</a:t>
            </a:r>
            <a:r>
              <a:rPr lang="sv-SE" sz="3600" dirty="0" smtClean="0">
                <a:latin typeface="Times New Roman" pitchFamily="18" charset="0"/>
                <a:cs typeface="Times New Roman" pitchFamily="18" charset="0"/>
              </a:rPr>
              <a:t>, California, USA]</a:t>
            </a:r>
          </a:p>
          <a:p>
            <a:r>
              <a:rPr lang="sv-SE" sz="3600" dirty="0" smtClean="0">
                <a:latin typeface="Times New Roman" pitchFamily="18" charset="0"/>
                <a:cs typeface="Times New Roman" pitchFamily="18" charset="0"/>
              </a:rPr>
              <a:t>Finns på: blogg.hn.se/lagmansbloggen/</a:t>
            </a:r>
            <a:endParaRPr lang="sv-SE" sz="3600" dirty="0">
              <a:latin typeface="Times New Roman" pitchFamily="18" charset="0"/>
              <a:cs typeface="Times New Roman" pitchFamily="18" charset="0"/>
            </a:endParaRPr>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49</a:t>
            </a:fld>
            <a:endParaRPr lang="sv-SE" dirty="0"/>
          </a:p>
        </p:txBody>
      </p:sp>
      <p:sp>
        <p:nvSpPr>
          <p:cNvPr id="6" name="Rubrik 5"/>
          <p:cNvSpPr>
            <a:spLocks noGrp="1"/>
          </p:cNvSpPr>
          <p:nvPr>
            <p:ph type="title"/>
          </p:nvPr>
        </p:nvSpPr>
        <p:spPr/>
        <p:txBody>
          <a:bodyPr/>
          <a:lstStyle/>
          <a:p>
            <a:r>
              <a:rPr lang="sv-SE" dirty="0" smtClean="0">
                <a:cs typeface="Times New Roman" pitchFamily="18" charset="0"/>
              </a:rPr>
              <a:t>INTERNATIONELL UTBLICK</a:t>
            </a:r>
            <a:endParaRPr lang="sv-SE" dirty="0">
              <a:cs typeface="Times New Roman"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10000"/>
          </a:bodyPr>
          <a:lstStyle/>
          <a:p>
            <a:r>
              <a:rPr lang="sv-SE" b="1" dirty="0" smtClean="0">
                <a:latin typeface="Times New Roman" pitchFamily="18" charset="0"/>
                <a:cs typeface="Times New Roman" pitchFamily="18" charset="0"/>
              </a:rPr>
              <a:t>Kapitel 5. Vårdnaden i särskilda fall</a:t>
            </a:r>
            <a:endParaRPr lang="sv-SE" dirty="0" smtClean="0">
              <a:latin typeface="Times New Roman" pitchFamily="18" charset="0"/>
              <a:cs typeface="Times New Roman" pitchFamily="18" charset="0"/>
            </a:endParaRPr>
          </a:p>
          <a:p>
            <a:pPr lvl="1"/>
            <a:r>
              <a:rPr lang="sv-SE" dirty="0" smtClean="0">
                <a:latin typeface="Times New Roman" pitchFamily="18" charset="0"/>
                <a:cs typeface="Times New Roman" pitchFamily="18" charset="0"/>
              </a:rPr>
              <a:t>Ny text angående den formella handläggningen . </a:t>
            </a:r>
          </a:p>
          <a:p>
            <a:r>
              <a:rPr lang="sv-SE" b="1" dirty="0" smtClean="0">
                <a:latin typeface="Times New Roman" pitchFamily="18" charset="0"/>
                <a:cs typeface="Times New Roman" pitchFamily="18" charset="0"/>
              </a:rPr>
              <a:t>Kapitel 6. Barnets boende</a:t>
            </a:r>
            <a:endParaRPr lang="sv-SE" dirty="0" smtClean="0">
              <a:latin typeface="Times New Roman" pitchFamily="18" charset="0"/>
              <a:cs typeface="Times New Roman" pitchFamily="18" charset="0"/>
            </a:endParaRPr>
          </a:p>
          <a:p>
            <a:pPr lvl="1"/>
            <a:r>
              <a:rPr lang="sv-SE" dirty="0" smtClean="0">
                <a:latin typeface="Times New Roman" pitchFamily="18" charset="0"/>
                <a:cs typeface="Times New Roman" pitchFamily="18" charset="0"/>
              </a:rPr>
              <a:t>Mkt nytt ang. förutsättningarna för att </a:t>
            </a:r>
            <a:r>
              <a:rPr lang="sv-SE" dirty="0" err="1" smtClean="0">
                <a:latin typeface="Times New Roman" pitchFamily="18" charset="0"/>
                <a:cs typeface="Times New Roman" pitchFamily="18" charset="0"/>
              </a:rPr>
              <a:t>växelvist</a:t>
            </a:r>
            <a:r>
              <a:rPr lang="sv-SE" dirty="0" smtClean="0">
                <a:latin typeface="Times New Roman" pitchFamily="18" charset="0"/>
                <a:cs typeface="Times New Roman" pitchFamily="18" charset="0"/>
              </a:rPr>
              <a:t> boende (s. 101 f).</a:t>
            </a:r>
          </a:p>
          <a:p>
            <a:r>
              <a:rPr lang="sv-SE" b="1" dirty="0" smtClean="0">
                <a:latin typeface="Times New Roman" pitchFamily="18" charset="0"/>
                <a:cs typeface="Times New Roman" pitchFamily="18" charset="0"/>
              </a:rPr>
              <a:t>Kapitel 7. Barnets umgänge</a:t>
            </a:r>
            <a:endParaRPr lang="sv-SE" dirty="0" smtClean="0">
              <a:latin typeface="Times New Roman" pitchFamily="18" charset="0"/>
              <a:cs typeface="Times New Roman" pitchFamily="18" charset="0"/>
            </a:endParaRPr>
          </a:p>
          <a:p>
            <a:pPr lvl="1"/>
            <a:r>
              <a:rPr lang="sv-SE" dirty="0" smtClean="0">
                <a:latin typeface="Times New Roman" pitchFamily="18" charset="0"/>
                <a:cs typeface="Times New Roman" pitchFamily="18" charset="0"/>
              </a:rPr>
              <a:t>Många nya avgöranden och ställningstaganden vill vad dessa innebär. Avsnittet 7.2.3 har fått ny och mer ändamålsenlig disposition. I avsnitt 7.2.4 finns ytterligare exempel på utformningen av beslut avseende umgänge och även exempel på umgänge med upptrappning. Avsnitt 7.5.1 (Umgängesstöd) är helt nytt och behandlar utförligt reglerna om umgängesstöd. Avsnitt 7.5.3 har en ny disposition och ett utökat innehåll när det gäller frågan om andra villkor för umgänge än umgängesstöd.  </a:t>
            </a:r>
            <a:r>
              <a:rPr lang="sv-SE" i="1" dirty="0" smtClean="0">
                <a:latin typeface="Times New Roman" pitchFamily="18" charset="0"/>
                <a:cs typeface="Times New Roman" pitchFamily="18" charset="0"/>
              </a:rPr>
              <a:t>[Målet på s. 144 är förlikt]</a:t>
            </a:r>
            <a:endParaRPr lang="sv-SE" i="1" dirty="0">
              <a:latin typeface="Times New Roman" pitchFamily="18" charset="0"/>
              <a:cs typeface="Times New Roman" pitchFamily="18" charset="0"/>
            </a:endParaRPr>
          </a:p>
        </p:txBody>
      </p:sp>
      <p:sp>
        <p:nvSpPr>
          <p:cNvPr id="3" name="Rubrik 2"/>
          <p:cNvSpPr>
            <a:spLocks noGrp="1"/>
          </p:cNvSpPr>
          <p:nvPr>
            <p:ph type="title"/>
          </p:nvPr>
        </p:nvSpPr>
        <p:spPr/>
        <p:txBody>
          <a:bodyPr>
            <a:normAutofit fontScale="90000"/>
          </a:bodyPr>
          <a:lstStyle/>
          <a:p>
            <a:r>
              <a:rPr lang="sv-SE" b="0" dirty="0" smtClean="0">
                <a:effectLst/>
                <a:cs typeface="Times New Roman" pitchFamily="18" charset="0"/>
              </a:rPr>
              <a:t>VÅRDNAD BOENDE UMGÄNGE</a:t>
            </a:r>
            <a:br>
              <a:rPr lang="sv-SE" b="0" dirty="0" smtClean="0">
                <a:effectLst/>
                <a:cs typeface="Times New Roman" pitchFamily="18" charset="0"/>
              </a:rPr>
            </a:br>
            <a:r>
              <a:rPr lang="sv-SE" b="0" dirty="0" smtClean="0">
                <a:effectLst/>
                <a:cs typeface="Times New Roman" pitchFamily="18" charset="0"/>
              </a:rPr>
              <a:t>4. UPPLAGAN</a:t>
            </a:r>
            <a:endParaRPr lang="sv-SE" dirty="0"/>
          </a:p>
        </p:txBody>
      </p:sp>
      <p:sp>
        <p:nvSpPr>
          <p:cNvPr id="4" name="Platshållare för bildnummer 3"/>
          <p:cNvSpPr>
            <a:spLocks noGrp="1"/>
          </p:cNvSpPr>
          <p:nvPr>
            <p:ph type="sldNum" sz="quarter" idx="12"/>
          </p:nvPr>
        </p:nvSpPr>
        <p:spPr/>
        <p:txBody>
          <a:bodyPr/>
          <a:lstStyle/>
          <a:p>
            <a:fld id="{73F29298-242F-48C4-B2EB-26E5A40FECC0}" type="slidenum">
              <a:rPr lang="sv-SE" smtClean="0"/>
              <a:pPr/>
              <a:t>5</a:t>
            </a:fld>
            <a:endParaRPr lang="sv-SE" dirty="0"/>
          </a:p>
        </p:txBody>
      </p:sp>
      <p:sp>
        <p:nvSpPr>
          <p:cNvPr id="5" name="Platshållare för sidfot 4"/>
          <p:cNvSpPr>
            <a:spLocks noGrp="1"/>
          </p:cNvSpPr>
          <p:nvPr>
            <p:ph type="ftr" sz="quarter" idx="11"/>
          </p:nvPr>
        </p:nvSpPr>
        <p:spPr/>
        <p:txBody>
          <a:bodyPr/>
          <a:lstStyle/>
          <a:p>
            <a:r>
              <a:rPr lang="sv-SE" smtClean="0"/>
              <a:t>Göteborgs domarakademi</a:t>
            </a:r>
            <a:endParaRPr lang="sv-SE" dirty="0"/>
          </a:p>
        </p:txBody>
      </p:sp>
      <p:sp>
        <p:nvSpPr>
          <p:cNvPr id="6" name="Platshållare för datum 5"/>
          <p:cNvSpPr>
            <a:spLocks noGrp="1"/>
          </p:cNvSpPr>
          <p:nvPr>
            <p:ph type="dt" sz="half" idx="10"/>
          </p:nvPr>
        </p:nvSpPr>
        <p:spPr/>
        <p:txBody>
          <a:bodyPr/>
          <a:lstStyle/>
          <a:p>
            <a:r>
              <a:rPr lang="sv-SE" smtClean="0"/>
              <a:t>2015-04-01</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85000" lnSpcReduction="20000"/>
          </a:bodyPr>
          <a:lstStyle/>
          <a:p>
            <a:r>
              <a:rPr lang="sv-SE" dirty="0" smtClean="0">
                <a:latin typeface="Times New Roman" pitchFamily="18" charset="0"/>
                <a:cs typeface="Times New Roman" pitchFamily="18" charset="0"/>
              </a:rPr>
              <a:t>Bryssel II. Handledning för tillämpning av den nya Bryssel II-förordningen finns att hämta här: </a:t>
            </a:r>
            <a:r>
              <a:rPr lang="sv-SE" b="1" dirty="0" smtClean="0">
                <a:solidFill>
                  <a:srgbClr val="00B0F0"/>
                </a:solidFill>
                <a:latin typeface="Times New Roman" pitchFamily="18" charset="0"/>
                <a:cs typeface="Times New Roman" pitchFamily="18" charset="0"/>
                <a:hlinkClick r:id="rId3"/>
              </a:rPr>
              <a:t>http://ec.europa.eu/civiljustice/parental_resp/parental_resp_ec_vdm_sv.pdf</a:t>
            </a:r>
            <a:r>
              <a:rPr lang="sv-SE" b="1" dirty="0" smtClean="0">
                <a:solidFill>
                  <a:srgbClr val="00B0F0"/>
                </a:solidFill>
                <a:latin typeface="Times New Roman" pitchFamily="18" charset="0"/>
                <a:cs typeface="Times New Roman" pitchFamily="18" charset="0"/>
              </a:rPr>
              <a:t> </a:t>
            </a:r>
            <a:r>
              <a:rPr lang="sv-SE" dirty="0" smtClean="0">
                <a:latin typeface="Times New Roman" pitchFamily="18" charset="0"/>
                <a:cs typeface="Times New Roman" pitchFamily="18" charset="0"/>
              </a:rPr>
              <a:t>Den gäller direkt i alla medlemsländer utom i Danmark. Gäller frågor om behörighet i äktenskapsskillnader och frågor om barn. </a:t>
            </a:r>
            <a:endParaRPr lang="sv-SE" dirty="0" smtClean="0">
              <a:solidFill>
                <a:srgbClr val="00B0F0"/>
              </a:solidFill>
              <a:latin typeface="Times New Roman" pitchFamily="18" charset="0"/>
              <a:cs typeface="Times New Roman" pitchFamily="18" charset="0"/>
            </a:endParaRPr>
          </a:p>
          <a:p>
            <a:r>
              <a:rPr lang="sv-SE" dirty="0" smtClean="0">
                <a:latin typeface="Times New Roman" pitchFamily="18" charset="0"/>
                <a:cs typeface="Times New Roman" pitchFamily="18" charset="0"/>
              </a:rPr>
              <a:t>Vad händer om en part tar barnet och beger sig utomlands, vilka vägar finns att få tillbaka barnet?</a:t>
            </a:r>
          </a:p>
          <a:p>
            <a:r>
              <a:rPr lang="sv-SE" dirty="0" smtClean="0">
                <a:latin typeface="Times New Roman" pitchFamily="18" charset="0"/>
                <a:cs typeface="Times New Roman" pitchFamily="18" charset="0"/>
              </a:rPr>
              <a:t>Bryssel II artikel 10 och följande om det är mellan medlemsstater.</a:t>
            </a:r>
          </a:p>
          <a:p>
            <a:r>
              <a:rPr lang="sv-SE" dirty="0" smtClean="0">
                <a:latin typeface="Times New Roman" pitchFamily="18" charset="0"/>
                <a:cs typeface="Times New Roman" pitchFamily="18" charset="0"/>
              </a:rPr>
              <a:t>Om ej medlemsstater: Haagkonventionen (Lag [1989:14] om erkännande och verkställighet av utländska vårdnadsavgöranden m.m. och om överflyttning av barn)</a:t>
            </a:r>
          </a:p>
          <a:p>
            <a:r>
              <a:rPr lang="sv-SE" dirty="0" smtClean="0">
                <a:latin typeface="Times New Roman" pitchFamily="18" charset="0"/>
                <a:cs typeface="Times New Roman" pitchFamily="18" charset="0"/>
              </a:rPr>
              <a:t>Om inget av ovanstående = hopplöst!</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50</a:t>
            </a:fld>
            <a:endParaRPr lang="sv-SE" dirty="0"/>
          </a:p>
        </p:txBody>
      </p:sp>
      <p:sp>
        <p:nvSpPr>
          <p:cNvPr id="6" name="Rubrik 5"/>
          <p:cNvSpPr>
            <a:spLocks noGrp="1"/>
          </p:cNvSpPr>
          <p:nvPr>
            <p:ph type="title"/>
          </p:nvPr>
        </p:nvSpPr>
        <p:spPr/>
        <p:txBody>
          <a:bodyPr/>
          <a:lstStyle/>
          <a:p>
            <a:r>
              <a:rPr lang="sv-SE" dirty="0" smtClean="0">
                <a:cs typeface="Times New Roman" pitchFamily="18" charset="0"/>
              </a:rPr>
              <a:t>INTERNATIONELL UTBLICK</a:t>
            </a:r>
            <a:endParaRPr lang="sv-SE" dirty="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pPr lvl="0" indent="-365760">
              <a:lnSpc>
                <a:spcPct val="80000"/>
              </a:lnSpc>
              <a:buFont typeface="Wingdings" pitchFamily="2" charset="2"/>
              <a:buChar char="Ø"/>
              <a:defRPr sz="1800"/>
            </a:pPr>
            <a:endParaRPr lang="sv-SE" sz="2800" dirty="0" smtClean="0">
              <a:latin typeface="Times New Roman" pitchFamily="18" charset="0"/>
              <a:ea typeface="Times New Roman"/>
              <a:cs typeface="Times New Roman" pitchFamily="18" charset="0"/>
              <a:sym typeface="Times New Roman"/>
            </a:endParaRPr>
          </a:p>
          <a:p>
            <a:pPr lvl="0" indent="-365760">
              <a:lnSpc>
                <a:spcPct val="80000"/>
              </a:lnSpc>
              <a:buFont typeface="Wingdings" pitchFamily="2" charset="2"/>
              <a:buChar char="Ø"/>
              <a:defRPr sz="1800"/>
            </a:pPr>
            <a:r>
              <a:rPr lang="sv-SE" sz="2800" dirty="0" smtClean="0">
                <a:latin typeface="Times New Roman" pitchFamily="18" charset="0"/>
                <a:ea typeface="Times New Roman"/>
                <a:cs typeface="Times New Roman" pitchFamily="18" charset="0"/>
                <a:sym typeface="Times New Roman"/>
              </a:rPr>
              <a:t>Ett yrkande om en ändring av ett interimistiskt beslut prövas i det pågående målet. Blir det inte någon ändring av det interimistiska beslutet eller blir det endast en begränsad ändring av beslutet kan ansökan om verkställighet prövas. </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51</a:t>
            </a:fld>
            <a:endParaRPr lang="sv-SE" dirty="0"/>
          </a:p>
        </p:txBody>
      </p:sp>
      <p:sp>
        <p:nvSpPr>
          <p:cNvPr id="6" name="Rubrik 5"/>
          <p:cNvSpPr>
            <a:spLocks noGrp="1"/>
          </p:cNvSpPr>
          <p:nvPr>
            <p:ph type="title"/>
          </p:nvPr>
        </p:nvSpPr>
        <p:spPr/>
        <p:txBody>
          <a:bodyPr>
            <a:normAutofit fontScale="90000"/>
          </a:bodyPr>
          <a:lstStyle/>
          <a:p>
            <a:r>
              <a:rPr lang="sv-SE" dirty="0" smtClean="0"/>
              <a:t>YRKANDE OM ÄNDRING – betydelse för verkställighet? (I)</a:t>
            </a:r>
            <a:endParaRPr lang="sv-SE"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lvl="0"/>
            <a:r>
              <a:rPr lang="sv-SE" sz="2400" dirty="0">
                <a:latin typeface="Times New Roman" pitchFamily="18" charset="0"/>
                <a:ea typeface="Times New Roman"/>
                <a:cs typeface="Times New Roman" pitchFamily="18" charset="0"/>
                <a:sym typeface="Times New Roman"/>
              </a:rPr>
              <a:t>Anhängiggörs begäran genom en ansökan om stämning som riktar sig mot en lagakraftägande dom, har en ansökan som tar sikte på likartade, tidigare prövade förhållanden, inte någon påverkan på verkställighetsprövningen. Däremot kan en sådan ny ansökan som riktar sig mot ett äldre avgörande påverka prövningen av ansökan om verkställighet, men det beror på innehållet i ansökan och de nya omständigheter som görs gällande.</a:t>
            </a:r>
            <a:endParaRPr lang="sv-SE" sz="2400" dirty="0">
              <a:latin typeface="Times New Roman" pitchFamily="18" charset="0"/>
              <a:cs typeface="Times New Roman" pitchFamily="18" charset="0"/>
            </a:endParaRP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52</a:t>
            </a:fld>
            <a:endParaRPr lang="sv-SE" dirty="0"/>
          </a:p>
        </p:txBody>
      </p:sp>
      <p:sp>
        <p:nvSpPr>
          <p:cNvPr id="6" name="Rubrik 5"/>
          <p:cNvSpPr>
            <a:spLocks noGrp="1"/>
          </p:cNvSpPr>
          <p:nvPr>
            <p:ph type="title"/>
          </p:nvPr>
        </p:nvSpPr>
        <p:spPr/>
        <p:txBody>
          <a:bodyPr>
            <a:normAutofit fontScale="90000"/>
          </a:bodyPr>
          <a:lstStyle/>
          <a:p>
            <a:r>
              <a:rPr lang="sv-SE" dirty="0"/>
              <a:t>YRKANDE OM ÄNDRING – betydelse för verkställighet? (</a:t>
            </a:r>
            <a:r>
              <a:rPr lang="sv-SE" dirty="0" smtClean="0"/>
              <a:t>II)</a:t>
            </a:r>
            <a:endParaRPr lang="sv-SE" dirty="0"/>
          </a:p>
        </p:txBody>
      </p:sp>
    </p:spTree>
    <p:extLst>
      <p:ext uri="{BB962C8B-B14F-4D97-AF65-F5344CB8AC3E}">
        <p14:creationId xmlns:p14="http://schemas.microsoft.com/office/powerpoint/2010/main" val="360613704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lnSpcReduction="10000"/>
          </a:bodyPr>
          <a:lstStyle/>
          <a:p>
            <a:pPr marL="396240" lvl="0" indent="-396240">
              <a:buFont typeface="Wingdings" pitchFamily="2" charset="2"/>
              <a:buChar char="Ø"/>
              <a:defRPr sz="1800"/>
            </a:pPr>
            <a:r>
              <a:rPr lang="sv-SE" sz="2400" dirty="0" smtClean="0">
                <a:latin typeface="Times New Roman"/>
                <a:ea typeface="Times New Roman"/>
                <a:cs typeface="Times New Roman"/>
                <a:sym typeface="Times New Roman"/>
              </a:rPr>
              <a:t>Boendeföräldern yrkar att umgänget ska inskränkas. Får detta några konsekvenser för handläggningen av ärendet om verkställighet?</a:t>
            </a:r>
          </a:p>
          <a:p>
            <a:pPr marL="624840" lvl="1" indent="-304800">
              <a:spcBef>
                <a:spcPts val="300"/>
              </a:spcBef>
              <a:buClr>
                <a:srgbClr val="9B2D1F"/>
              </a:buClr>
              <a:buFont typeface="Wingdings" pitchFamily="2" charset="2"/>
              <a:buChar char="Ø"/>
              <a:defRPr sz="1800"/>
            </a:pPr>
            <a:r>
              <a:rPr lang="sv-SE" sz="2400" dirty="0" smtClean="0">
                <a:latin typeface="Times New Roman"/>
                <a:ea typeface="Times New Roman"/>
                <a:cs typeface="Times New Roman"/>
                <a:sym typeface="Times New Roman"/>
              </a:rPr>
              <a:t>Om det är en begäran om en ändring av ett interimistiskt beslut?</a:t>
            </a:r>
            <a:endParaRPr lang="sv-SE" sz="2400" dirty="0" smtClean="0"/>
          </a:p>
          <a:p>
            <a:pPr marL="848360" lvl="2" indent="-254000">
              <a:spcBef>
                <a:spcPts val="300"/>
              </a:spcBef>
              <a:buClr>
                <a:srgbClr val="E6AFA9"/>
              </a:buClr>
              <a:buFont typeface="Wingdings" pitchFamily="2" charset="2"/>
              <a:buChar char="Ø"/>
              <a:defRPr sz="1800"/>
            </a:pPr>
            <a:r>
              <a:rPr lang="sv-SE" sz="2400" dirty="0" smtClean="0">
                <a:latin typeface="Times New Roman"/>
                <a:ea typeface="Times New Roman"/>
                <a:cs typeface="Times New Roman"/>
                <a:sym typeface="Times New Roman"/>
              </a:rPr>
              <a:t>En sådan begäran kan prövas &amp; om ej ändring eller begränsad ändring beslut om verkställighet </a:t>
            </a:r>
            <a:endParaRPr lang="sv-SE" sz="2400" dirty="0" smtClean="0"/>
          </a:p>
          <a:p>
            <a:pPr marL="624840" lvl="1" indent="-304800">
              <a:spcBef>
                <a:spcPts val="300"/>
              </a:spcBef>
              <a:buClr>
                <a:srgbClr val="9B2D1F"/>
              </a:buClr>
              <a:buFont typeface="Wingdings" pitchFamily="2" charset="2"/>
              <a:buChar char="Ø"/>
              <a:defRPr sz="1800"/>
            </a:pPr>
            <a:r>
              <a:rPr lang="sv-SE" sz="2400" dirty="0" smtClean="0">
                <a:latin typeface="Times New Roman"/>
                <a:ea typeface="Times New Roman"/>
                <a:cs typeface="Times New Roman"/>
                <a:sym typeface="Times New Roman"/>
              </a:rPr>
              <a:t>Om det är en begäran om en ändring av en dom?</a:t>
            </a:r>
            <a:endParaRPr lang="sv-SE" sz="2400" dirty="0" smtClean="0"/>
          </a:p>
          <a:p>
            <a:pPr marL="848360" lvl="2" indent="-254000">
              <a:spcBef>
                <a:spcPts val="300"/>
              </a:spcBef>
              <a:buClr>
                <a:srgbClr val="E6AFA9"/>
              </a:buClr>
              <a:buFont typeface="Wingdings" pitchFamily="2" charset="2"/>
              <a:buChar char="Ø"/>
              <a:defRPr sz="1800"/>
            </a:pPr>
            <a:r>
              <a:rPr lang="sv-SE" sz="2400" dirty="0" smtClean="0">
                <a:latin typeface="Times New Roman"/>
                <a:ea typeface="Times New Roman"/>
                <a:cs typeface="Times New Roman"/>
                <a:sym typeface="Times New Roman"/>
              </a:rPr>
              <a:t>Ny ansökan på likartade, prövade, förhållanden – ingen påverkan.</a:t>
            </a:r>
            <a:endParaRPr lang="sv-SE" sz="2400" dirty="0" smtClean="0"/>
          </a:p>
          <a:p>
            <a:pPr marL="848360" lvl="2" indent="-254000">
              <a:spcBef>
                <a:spcPts val="300"/>
              </a:spcBef>
              <a:buClr>
                <a:srgbClr val="E6AFA9"/>
              </a:buClr>
              <a:buFont typeface="Wingdings" pitchFamily="2" charset="2"/>
              <a:buChar char="Ø"/>
              <a:defRPr sz="1800"/>
            </a:pPr>
            <a:r>
              <a:rPr lang="sv-SE" sz="2400" dirty="0" smtClean="0">
                <a:latin typeface="Times New Roman"/>
                <a:ea typeface="Times New Roman"/>
                <a:cs typeface="Times New Roman"/>
                <a:sym typeface="Times New Roman"/>
              </a:rPr>
              <a:t>Ny ansökan &amp; äldre tidigare avgörande, kan förhindra verkställighet men beror på omfattning, m.m.</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53</a:t>
            </a:fld>
            <a:endParaRPr lang="sv-SE" dirty="0"/>
          </a:p>
        </p:txBody>
      </p:sp>
      <p:sp>
        <p:nvSpPr>
          <p:cNvPr id="6" name="Rubrik 5"/>
          <p:cNvSpPr>
            <a:spLocks noGrp="1"/>
          </p:cNvSpPr>
          <p:nvPr>
            <p:ph type="title"/>
          </p:nvPr>
        </p:nvSpPr>
        <p:spPr/>
        <p:txBody>
          <a:bodyPr>
            <a:normAutofit fontScale="90000"/>
          </a:bodyPr>
          <a:lstStyle/>
          <a:p>
            <a:r>
              <a:rPr lang="sv-SE" dirty="0" smtClean="0"/>
              <a:t>YRKANDE OM ÄNDRING – betydelse för verkställighet? (III)</a:t>
            </a:r>
            <a:endParaRPr lang="sv-SE"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594360" lvl="1" indent="-274320">
              <a:buFont typeface="Wingdings" pitchFamily="2" charset="2"/>
              <a:buChar char="Ø"/>
              <a:defRPr sz="1800"/>
            </a:pPr>
            <a:r>
              <a:rPr lang="sv-SE" sz="2800" dirty="0" smtClean="0">
                <a:latin typeface="Times New Roman"/>
                <a:ea typeface="Times New Roman"/>
                <a:cs typeface="Times New Roman"/>
                <a:sym typeface="Times New Roman"/>
              </a:rPr>
              <a:t>Ställningstagande av domstolen att det som är nytt inte påverkar. </a:t>
            </a:r>
          </a:p>
          <a:p>
            <a:pPr marL="832104" lvl="2" indent="-274320">
              <a:buFont typeface="Wingdings" pitchFamily="2" charset="2"/>
              <a:buChar char="Ø"/>
              <a:defRPr sz="1800"/>
            </a:pPr>
            <a:r>
              <a:rPr lang="sv-SE" sz="2600" dirty="0" smtClean="0">
                <a:latin typeface="Times New Roman"/>
                <a:ea typeface="Times New Roman"/>
                <a:cs typeface="Times New Roman"/>
                <a:sym typeface="Times New Roman"/>
              </a:rPr>
              <a:t>”Den omständigheten att motparten ånyo väckt talan mot sökanden innebär inte sådana ändrade förhållanden att tingsrätten nu ska underlåta att fatta beslut om verkställighet. De nya omständigheter som inträffat under tiden från tingsrättens dom har bedömts inom ramen för detta verkställighetsärende.”</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54</a:t>
            </a:fld>
            <a:endParaRPr lang="sv-SE" dirty="0"/>
          </a:p>
        </p:txBody>
      </p:sp>
      <p:sp>
        <p:nvSpPr>
          <p:cNvPr id="6" name="Rubrik 5"/>
          <p:cNvSpPr>
            <a:spLocks noGrp="1"/>
          </p:cNvSpPr>
          <p:nvPr>
            <p:ph type="title"/>
          </p:nvPr>
        </p:nvSpPr>
        <p:spPr/>
        <p:txBody>
          <a:bodyPr>
            <a:normAutofit fontScale="90000"/>
          </a:bodyPr>
          <a:lstStyle/>
          <a:p>
            <a:r>
              <a:rPr lang="sv-SE" dirty="0" smtClean="0"/>
              <a:t>YRKANDE OM ÄNDRING – betydelse för verkställighet? (IV)</a:t>
            </a:r>
            <a:endParaRPr lang="sv-SE"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pPr marL="365760" lvl="1" indent="-256032">
              <a:spcBef>
                <a:spcPts val="400"/>
              </a:spcBef>
              <a:buSzPct val="68000"/>
              <a:buFont typeface="Wingdings 3"/>
              <a:buChar char=""/>
            </a:pPr>
            <a:r>
              <a:rPr lang="sv-SE" sz="2400" dirty="0">
                <a:latin typeface="Times New Roman"/>
                <a:ea typeface="Times New Roman"/>
                <a:cs typeface="Times New Roman"/>
                <a:sym typeface="Times New Roman"/>
              </a:rPr>
              <a:t>Ställningstagande av domstolen att det som åberopats  påverkar i tillräcklig omfattning = Ej verkställighet. Kan vara barnets vilja (barnet äldre än vid ursprunglig prövning och viljan ska beaktas nu),  </a:t>
            </a:r>
            <a:r>
              <a:rPr lang="sv-SE" sz="2400" dirty="0" err="1">
                <a:latin typeface="Times New Roman"/>
                <a:ea typeface="Times New Roman"/>
                <a:cs typeface="Times New Roman"/>
                <a:sym typeface="Times New Roman"/>
              </a:rPr>
              <a:t>uppenbarhets-rekvisitet</a:t>
            </a:r>
            <a:r>
              <a:rPr lang="sv-SE" sz="2400" dirty="0">
                <a:latin typeface="Times New Roman"/>
                <a:ea typeface="Times New Roman"/>
                <a:cs typeface="Times New Roman"/>
                <a:sym typeface="Times New Roman"/>
              </a:rPr>
              <a:t> (nytt kan ha inträffat som påverkar och ju längre tid som gått desto större chans att så kan vara fallet) eller annat eller detta gör att saken är så att den bör prövas om?</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55</a:t>
            </a:fld>
            <a:endParaRPr lang="sv-SE" dirty="0"/>
          </a:p>
        </p:txBody>
      </p:sp>
      <p:sp>
        <p:nvSpPr>
          <p:cNvPr id="6" name="Rubrik 5"/>
          <p:cNvSpPr>
            <a:spLocks noGrp="1"/>
          </p:cNvSpPr>
          <p:nvPr>
            <p:ph type="title"/>
          </p:nvPr>
        </p:nvSpPr>
        <p:spPr/>
        <p:txBody>
          <a:bodyPr>
            <a:normAutofit fontScale="90000"/>
          </a:bodyPr>
          <a:lstStyle/>
          <a:p>
            <a:r>
              <a:rPr lang="sv-SE" dirty="0"/>
              <a:t>YRKANDE OM ÄNDRING – betydelse för verkställighet? </a:t>
            </a:r>
            <a:r>
              <a:rPr lang="sv-SE" dirty="0" smtClean="0"/>
              <a:t>(V</a:t>
            </a:r>
            <a:r>
              <a:rPr lang="sv-SE" dirty="0"/>
              <a:t>)</a:t>
            </a:r>
          </a:p>
        </p:txBody>
      </p:sp>
    </p:spTree>
    <p:extLst>
      <p:ext uri="{BB962C8B-B14F-4D97-AF65-F5344CB8AC3E}">
        <p14:creationId xmlns:p14="http://schemas.microsoft.com/office/powerpoint/2010/main" val="21709017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t>17 KAP. 4 § Socialförsäkringsbalken</a:t>
            </a:r>
          </a:p>
          <a:p>
            <a:pPr lvl="1"/>
            <a:r>
              <a:rPr lang="sv-SE" dirty="0" smtClean="0"/>
              <a:t>När det gäller underhållsstöd avses med </a:t>
            </a:r>
            <a:r>
              <a:rPr lang="sv-SE" dirty="0" err="1" smtClean="0"/>
              <a:t>växelvist</a:t>
            </a:r>
            <a:r>
              <a:rPr lang="sv-SE" dirty="0" smtClean="0"/>
              <a:t> boende att barnet varaktigt hos båda föräldrarna och är folkbokfört hos en av dem. </a:t>
            </a:r>
          </a:p>
          <a:p>
            <a:endParaRPr lang="sv-SE" dirty="0" smtClean="0"/>
          </a:p>
          <a:p>
            <a:r>
              <a:rPr lang="sv-SE" dirty="0" smtClean="0"/>
              <a:t>Domen från Svea</a:t>
            </a:r>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56</a:t>
            </a:fld>
            <a:endParaRPr lang="sv-SE" dirty="0"/>
          </a:p>
        </p:txBody>
      </p:sp>
      <p:sp>
        <p:nvSpPr>
          <p:cNvPr id="6" name="Rubrik 5"/>
          <p:cNvSpPr>
            <a:spLocks noGrp="1"/>
          </p:cNvSpPr>
          <p:nvPr>
            <p:ph type="title"/>
          </p:nvPr>
        </p:nvSpPr>
        <p:spPr/>
        <p:txBody>
          <a:bodyPr>
            <a:normAutofit fontScale="90000"/>
          </a:bodyPr>
          <a:lstStyle/>
          <a:p>
            <a:r>
              <a:rPr lang="sv-SE" dirty="0" smtClean="0"/>
              <a:t>VÄXELVIST BOENDE – VAD ÄR DET</a:t>
            </a:r>
            <a:endParaRPr lang="sv-SE"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t>Skälig ersättning 1 000 kr./tim. </a:t>
            </a:r>
          </a:p>
          <a:p>
            <a:pPr lvl="1"/>
            <a:r>
              <a:rPr lang="sv-SE" dirty="0" smtClean="0"/>
              <a:t>[HVS beslut den 23 februari 2015(protokoll den 12 januari 2015) i ÖÄ4712-14]</a:t>
            </a:r>
          </a:p>
          <a:p>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57</a:t>
            </a:fld>
            <a:endParaRPr lang="sv-SE" dirty="0"/>
          </a:p>
        </p:txBody>
      </p:sp>
      <p:sp>
        <p:nvSpPr>
          <p:cNvPr id="6" name="Rubrik 5"/>
          <p:cNvSpPr>
            <a:spLocks noGrp="1"/>
          </p:cNvSpPr>
          <p:nvPr>
            <p:ph type="title"/>
          </p:nvPr>
        </p:nvSpPr>
        <p:spPr/>
        <p:txBody>
          <a:bodyPr>
            <a:normAutofit/>
          </a:bodyPr>
          <a:lstStyle/>
          <a:p>
            <a:r>
              <a:rPr lang="sv-SE" sz="4000" dirty="0" smtClean="0"/>
              <a:t>ERSÄTTNING TILL MEDLARE</a:t>
            </a:r>
            <a:endParaRPr lang="sv-SE" sz="4000" dirty="0"/>
          </a:p>
        </p:txBody>
      </p:sp>
    </p:spTree>
    <p:extLst>
      <p:ext uri="{BB962C8B-B14F-4D97-AF65-F5344CB8AC3E}">
        <p14:creationId xmlns:p14="http://schemas.microsoft.com/office/powerpoint/2010/main" val="212284254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t>JO beslut den 18 (ej 10) oktober 2013 s. 377 (379 m).</a:t>
            </a:r>
          </a:p>
          <a:p>
            <a:r>
              <a:rPr lang="sv-SE" dirty="0" smtClean="0"/>
              <a:t>VBU s. 215</a:t>
            </a:r>
          </a:p>
          <a:p>
            <a:r>
              <a:rPr lang="sv-SE" dirty="0" smtClean="0"/>
              <a:t>Fullmakt s. 157 n och 158 ö.</a:t>
            </a:r>
          </a:p>
          <a:p>
            <a:r>
              <a:rPr lang="sv-SE" dirty="0" smtClean="0"/>
              <a:t>Varbergs tingsrätt dom 6/2 2015 T 2708-14</a:t>
            </a:r>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58</a:t>
            </a:fld>
            <a:endParaRPr lang="sv-SE" dirty="0"/>
          </a:p>
        </p:txBody>
      </p:sp>
      <p:sp>
        <p:nvSpPr>
          <p:cNvPr id="6" name="Rubrik 5"/>
          <p:cNvSpPr>
            <a:spLocks noGrp="1"/>
          </p:cNvSpPr>
          <p:nvPr>
            <p:ph type="title"/>
          </p:nvPr>
        </p:nvSpPr>
        <p:spPr/>
        <p:txBody>
          <a:bodyPr>
            <a:normAutofit/>
          </a:bodyPr>
          <a:lstStyle/>
          <a:p>
            <a:r>
              <a:rPr lang="sv-SE" sz="3200" dirty="0" smtClean="0"/>
              <a:t>ANDRA ÖVERENSKOMMELSER I DOMEN</a:t>
            </a:r>
            <a:endParaRPr lang="sv-SE" sz="3200" dirty="0"/>
          </a:p>
        </p:txBody>
      </p:sp>
    </p:spTree>
    <p:extLst>
      <p:ext uri="{BB962C8B-B14F-4D97-AF65-F5344CB8AC3E}">
        <p14:creationId xmlns:p14="http://schemas.microsoft.com/office/powerpoint/2010/main" val="399596258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lstStyle/>
          <a:p>
            <a:r>
              <a:rPr lang="sv-SE" dirty="0" smtClean="0"/>
              <a:t>VBU s. 113 f. </a:t>
            </a:r>
          </a:p>
          <a:p>
            <a:r>
              <a:rPr lang="sv-SE" dirty="0" smtClean="0"/>
              <a:t>(Varning för) Svea </a:t>
            </a:r>
            <a:r>
              <a:rPr lang="sv-SE" dirty="0" err="1" smtClean="0"/>
              <a:t>hovr</a:t>
            </a:r>
            <a:r>
              <a:rPr lang="sv-SE" smtClean="0"/>
              <a:t>. </a:t>
            </a:r>
            <a:r>
              <a:rPr lang="sv-SE" dirty="0" smtClean="0"/>
              <a:t>17/12 – 14 6552-14</a:t>
            </a:r>
            <a:endParaRPr lang="sv-SE" dirty="0"/>
          </a:p>
        </p:txBody>
      </p:sp>
      <p:sp>
        <p:nvSpPr>
          <p:cNvPr id="3" name="Platshållare för datum 2"/>
          <p:cNvSpPr>
            <a:spLocks noGrp="1"/>
          </p:cNvSpPr>
          <p:nvPr>
            <p:ph type="dt" sz="half" idx="10"/>
          </p:nvPr>
        </p:nvSpPr>
        <p:spPr/>
        <p:txBody>
          <a:bodyPr/>
          <a:lstStyle/>
          <a:p>
            <a:r>
              <a:rPr lang="sv-SE" smtClean="0"/>
              <a:t>2015-04-01</a:t>
            </a:r>
            <a:endParaRPr lang="sv-SE" dirty="0"/>
          </a:p>
        </p:txBody>
      </p:sp>
      <p:sp>
        <p:nvSpPr>
          <p:cNvPr id="4" name="Platshållare för sidfot 3"/>
          <p:cNvSpPr>
            <a:spLocks noGrp="1"/>
          </p:cNvSpPr>
          <p:nvPr>
            <p:ph type="ftr" sz="quarter" idx="11"/>
          </p:nvPr>
        </p:nvSpPr>
        <p:spPr/>
        <p:txBody>
          <a:bodyPr/>
          <a:lstStyle/>
          <a:p>
            <a:r>
              <a:rPr lang="sv-SE" smtClean="0"/>
              <a:t>Göteborgs domarakademi</a:t>
            </a:r>
            <a:endParaRPr lang="sv-SE" dirty="0"/>
          </a:p>
        </p:txBody>
      </p:sp>
      <p:sp>
        <p:nvSpPr>
          <p:cNvPr id="5" name="Platshållare för bildnummer 4"/>
          <p:cNvSpPr>
            <a:spLocks noGrp="1"/>
          </p:cNvSpPr>
          <p:nvPr>
            <p:ph type="sldNum" sz="quarter" idx="12"/>
          </p:nvPr>
        </p:nvSpPr>
        <p:spPr/>
        <p:txBody>
          <a:bodyPr/>
          <a:lstStyle/>
          <a:p>
            <a:fld id="{73F29298-242F-48C4-B2EB-26E5A40FECC0}" type="slidenum">
              <a:rPr lang="sv-SE" smtClean="0"/>
              <a:pPr/>
              <a:t>59</a:t>
            </a:fld>
            <a:endParaRPr lang="sv-SE" dirty="0"/>
          </a:p>
        </p:txBody>
      </p:sp>
      <p:sp>
        <p:nvSpPr>
          <p:cNvPr id="6" name="Rubrik 5"/>
          <p:cNvSpPr>
            <a:spLocks noGrp="1"/>
          </p:cNvSpPr>
          <p:nvPr>
            <p:ph type="title"/>
          </p:nvPr>
        </p:nvSpPr>
        <p:spPr/>
        <p:txBody>
          <a:bodyPr/>
          <a:lstStyle/>
          <a:p>
            <a:r>
              <a:rPr lang="sv-SE" dirty="0" smtClean="0"/>
              <a:t>WEBBASERAT UMGÄNGE, M.M.</a:t>
            </a:r>
            <a:endParaRPr lang="sv-SE" dirty="0"/>
          </a:p>
        </p:txBody>
      </p:sp>
    </p:spTree>
    <p:extLst>
      <p:ext uri="{BB962C8B-B14F-4D97-AF65-F5344CB8AC3E}">
        <p14:creationId xmlns:p14="http://schemas.microsoft.com/office/powerpoint/2010/main" val="1014027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fontScale="92500" lnSpcReduction="10000"/>
          </a:bodyPr>
          <a:lstStyle/>
          <a:p>
            <a:r>
              <a:rPr lang="sv-SE" b="1" dirty="0" smtClean="0">
                <a:latin typeface="Times New Roman" pitchFamily="18" charset="0"/>
                <a:cs typeface="Times New Roman" pitchFamily="18" charset="0"/>
              </a:rPr>
              <a:t>Kapitel 8. Vårdnadens utövande</a:t>
            </a:r>
            <a:endParaRPr lang="sv-SE" dirty="0" smtClean="0">
              <a:latin typeface="Times New Roman" pitchFamily="18" charset="0"/>
              <a:cs typeface="Times New Roman" pitchFamily="18" charset="0"/>
            </a:endParaRPr>
          </a:p>
          <a:p>
            <a:pPr lvl="1"/>
            <a:r>
              <a:rPr lang="sv-SE" dirty="0" smtClean="0">
                <a:latin typeface="Times New Roman" pitchFamily="18" charset="0"/>
                <a:cs typeface="Times New Roman" pitchFamily="18" charset="0"/>
              </a:rPr>
              <a:t>Uppdaterat med nya avgöranden. Reglerna om vårdnadshavares skadeståndsansvar har inarbetats. Ett helt nytt avsnitt, 8.7, Socialnämndens möjlighet att besluta om vård (s. 174 f). </a:t>
            </a:r>
            <a:r>
              <a:rPr lang="sv-SE" i="1" dirty="0" smtClean="0">
                <a:latin typeface="Times New Roman" pitchFamily="18" charset="0"/>
                <a:cs typeface="Times New Roman" pitchFamily="18" charset="0"/>
              </a:rPr>
              <a:t>[Domen på s. 182 upphävd av HFD 24/2 2015, 7315-13.]</a:t>
            </a:r>
          </a:p>
          <a:p>
            <a:r>
              <a:rPr lang="sv-SE" b="1" dirty="0" smtClean="0">
                <a:latin typeface="Times New Roman" pitchFamily="18" charset="0"/>
                <a:cs typeface="Times New Roman" pitchFamily="18" charset="0"/>
              </a:rPr>
              <a:t>Kapitel 9. Samarbetssamtal</a:t>
            </a:r>
            <a:endParaRPr lang="sv-SE" dirty="0" smtClean="0">
              <a:latin typeface="Times New Roman" pitchFamily="18" charset="0"/>
              <a:cs typeface="Times New Roman" pitchFamily="18" charset="0"/>
            </a:endParaRPr>
          </a:p>
          <a:p>
            <a:pPr lvl="1"/>
            <a:r>
              <a:rPr lang="sv-SE" dirty="0" smtClean="0">
                <a:latin typeface="Times New Roman" pitchFamily="18" charset="0"/>
                <a:cs typeface="Times New Roman" pitchFamily="18" charset="0"/>
              </a:rPr>
              <a:t>Detta kapitel har uppdaterats bl.a. med hänsyn till Socialstyrelsens nya definition av vad samarbetssamtal är.</a:t>
            </a:r>
          </a:p>
          <a:p>
            <a:r>
              <a:rPr lang="sv-SE" b="1" dirty="0" smtClean="0">
                <a:latin typeface="Times New Roman" pitchFamily="18" charset="0"/>
                <a:cs typeface="Times New Roman" pitchFamily="18" charset="0"/>
              </a:rPr>
              <a:t>Kapitel 10. Socialnämndens godkännande av avtal om vårdnad, m.m.</a:t>
            </a:r>
            <a:endParaRPr lang="sv-SE" dirty="0" smtClean="0">
              <a:latin typeface="Times New Roman" pitchFamily="18" charset="0"/>
              <a:cs typeface="Times New Roman" pitchFamily="18" charset="0"/>
            </a:endParaRPr>
          </a:p>
          <a:p>
            <a:pPr lvl="1"/>
            <a:r>
              <a:rPr lang="sv-SE" dirty="0" smtClean="0">
                <a:latin typeface="Times New Roman" pitchFamily="18" charset="0"/>
                <a:cs typeface="Times New Roman" pitchFamily="18" charset="0"/>
              </a:rPr>
              <a:t>I detta kapitel har gjorts endast marginella ändringar. Ett avgörande från HD har tillkommit; det avgörandet tar sikte på det fall där ett mål pågår när ett avtal om vårdnad, m.m. godkänns (s. 209).</a:t>
            </a:r>
            <a:endParaRPr lang="sv-SE" dirty="0">
              <a:latin typeface="Times New Roman" pitchFamily="18" charset="0"/>
              <a:cs typeface="Times New Roman" pitchFamily="18" charset="0"/>
            </a:endParaRPr>
          </a:p>
        </p:txBody>
      </p:sp>
      <p:sp>
        <p:nvSpPr>
          <p:cNvPr id="3" name="Rubrik 2"/>
          <p:cNvSpPr>
            <a:spLocks noGrp="1"/>
          </p:cNvSpPr>
          <p:nvPr>
            <p:ph type="title"/>
          </p:nvPr>
        </p:nvSpPr>
        <p:spPr/>
        <p:txBody>
          <a:bodyPr>
            <a:normAutofit fontScale="90000"/>
          </a:bodyPr>
          <a:lstStyle/>
          <a:p>
            <a:r>
              <a:rPr lang="sv-SE" b="0" dirty="0" smtClean="0">
                <a:effectLst/>
                <a:cs typeface="Times New Roman" pitchFamily="18" charset="0"/>
              </a:rPr>
              <a:t>VÅRDNAD BOENDE UMGÄNGE</a:t>
            </a:r>
            <a:br>
              <a:rPr lang="sv-SE" b="0" dirty="0" smtClean="0">
                <a:effectLst/>
                <a:cs typeface="Times New Roman" pitchFamily="18" charset="0"/>
              </a:rPr>
            </a:br>
            <a:r>
              <a:rPr lang="sv-SE" b="0" dirty="0" smtClean="0">
                <a:effectLst/>
                <a:cs typeface="Times New Roman" pitchFamily="18" charset="0"/>
              </a:rPr>
              <a:t>4. UPPLAGAN</a:t>
            </a:r>
            <a:endParaRPr lang="sv-SE" dirty="0"/>
          </a:p>
        </p:txBody>
      </p:sp>
      <p:sp>
        <p:nvSpPr>
          <p:cNvPr id="4" name="Platshållare för bildnummer 3"/>
          <p:cNvSpPr>
            <a:spLocks noGrp="1"/>
          </p:cNvSpPr>
          <p:nvPr>
            <p:ph type="sldNum" sz="quarter" idx="12"/>
          </p:nvPr>
        </p:nvSpPr>
        <p:spPr/>
        <p:txBody>
          <a:bodyPr/>
          <a:lstStyle/>
          <a:p>
            <a:fld id="{73F29298-242F-48C4-B2EB-26E5A40FECC0}" type="slidenum">
              <a:rPr lang="sv-SE" smtClean="0"/>
              <a:pPr/>
              <a:t>6</a:t>
            </a:fld>
            <a:endParaRPr lang="sv-SE" dirty="0"/>
          </a:p>
        </p:txBody>
      </p:sp>
      <p:sp>
        <p:nvSpPr>
          <p:cNvPr id="5" name="Platshållare för sidfot 4"/>
          <p:cNvSpPr>
            <a:spLocks noGrp="1"/>
          </p:cNvSpPr>
          <p:nvPr>
            <p:ph type="ftr" sz="quarter" idx="11"/>
          </p:nvPr>
        </p:nvSpPr>
        <p:spPr/>
        <p:txBody>
          <a:bodyPr/>
          <a:lstStyle/>
          <a:p>
            <a:r>
              <a:rPr lang="sv-SE" smtClean="0"/>
              <a:t>Göteborgs domarakademi</a:t>
            </a:r>
            <a:endParaRPr lang="sv-SE" dirty="0"/>
          </a:p>
        </p:txBody>
      </p:sp>
      <p:sp>
        <p:nvSpPr>
          <p:cNvPr id="6" name="Platshållare för datum 5"/>
          <p:cNvSpPr>
            <a:spLocks noGrp="1"/>
          </p:cNvSpPr>
          <p:nvPr>
            <p:ph type="dt" sz="half" idx="10"/>
          </p:nvPr>
        </p:nvSpPr>
        <p:spPr/>
        <p:txBody>
          <a:bodyPr/>
          <a:lstStyle/>
          <a:p>
            <a:r>
              <a:rPr lang="sv-SE" smtClean="0"/>
              <a:t>2015-04-01</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lnSpcReduction="10000"/>
          </a:bodyPr>
          <a:lstStyle/>
          <a:p>
            <a:r>
              <a:rPr lang="sv-SE" b="1" dirty="0" smtClean="0">
                <a:latin typeface="Times New Roman" panose="02020603050405020304" pitchFamily="18" charset="0"/>
                <a:cs typeface="Times New Roman" panose="02020603050405020304" pitchFamily="18" charset="0"/>
              </a:rPr>
              <a:t>Kapitel 11. Förfarandet i mål och ärenden om vårdnad, m.m. </a:t>
            </a:r>
            <a:endParaRPr lang="sv-SE" dirty="0" smtClean="0">
              <a:latin typeface="Times New Roman" panose="02020603050405020304" pitchFamily="18" charset="0"/>
              <a:cs typeface="Times New Roman" panose="02020603050405020304" pitchFamily="18" charset="0"/>
            </a:endParaRPr>
          </a:p>
          <a:p>
            <a:pPr lvl="1"/>
            <a:r>
              <a:rPr lang="sv-SE" dirty="0" smtClean="0">
                <a:latin typeface="Times New Roman" panose="02020603050405020304" pitchFamily="18" charset="0"/>
                <a:cs typeface="Times New Roman" panose="02020603050405020304" pitchFamily="18" charset="0"/>
              </a:rPr>
              <a:t>Väsentligt mer omfattande innehåll än tidigare. Avsnitt 11.1 med mer ändamålsenlig struktur – 5 underavsnitt – behandlar skilda processuella frågor (s. 211 f.). Frågan om utredningen inför interimistiska beslut (avsnitt 11.4, s. 233 f.) har utvecklats. </a:t>
            </a:r>
          </a:p>
          <a:p>
            <a:r>
              <a:rPr lang="sv-SE" b="1" dirty="0" smtClean="0">
                <a:latin typeface="Times New Roman" panose="02020603050405020304" pitchFamily="18" charset="0"/>
                <a:cs typeface="Times New Roman" panose="02020603050405020304" pitchFamily="18" charset="0"/>
              </a:rPr>
              <a:t>Kapitel 12. Verkställighet</a:t>
            </a:r>
            <a:endParaRPr lang="sv-SE" dirty="0" smtClean="0">
              <a:latin typeface="Times New Roman" panose="02020603050405020304" pitchFamily="18" charset="0"/>
              <a:cs typeface="Times New Roman" panose="02020603050405020304" pitchFamily="18" charset="0"/>
            </a:endParaRPr>
          </a:p>
          <a:p>
            <a:pPr lvl="1"/>
            <a:r>
              <a:rPr lang="sv-SE" dirty="0" smtClean="0">
                <a:latin typeface="Times New Roman" panose="02020603050405020304" pitchFamily="18" charset="0"/>
                <a:cs typeface="Times New Roman" panose="02020603050405020304" pitchFamily="18" charset="0"/>
              </a:rPr>
              <a:t>Klargörande text har förts in på flera ställen. I avsnitt 12.17 har kompletteringar och tillägg gjorts. I avsnitt 12.18 finns ett flödesschema för handläggning av ärenden om verkställighet (behandlas senare). I avsnittet 12.19 finns ytterligare förslag till beslutsformuleringar.</a:t>
            </a:r>
            <a:endParaRPr lang="sv-SE" dirty="0">
              <a:latin typeface="Times New Roman" panose="02020603050405020304" pitchFamily="18" charset="0"/>
              <a:cs typeface="Times New Roman" panose="02020603050405020304" pitchFamily="18" charset="0"/>
            </a:endParaRPr>
          </a:p>
        </p:txBody>
      </p:sp>
      <p:sp>
        <p:nvSpPr>
          <p:cNvPr id="3" name="Rubrik 2"/>
          <p:cNvSpPr>
            <a:spLocks noGrp="1"/>
          </p:cNvSpPr>
          <p:nvPr>
            <p:ph type="title"/>
          </p:nvPr>
        </p:nvSpPr>
        <p:spPr/>
        <p:txBody>
          <a:bodyPr>
            <a:normAutofit fontScale="90000"/>
          </a:bodyPr>
          <a:lstStyle/>
          <a:p>
            <a:r>
              <a:rPr lang="sv-SE" b="0" dirty="0" smtClean="0">
                <a:effectLst/>
                <a:cs typeface="Times New Roman" pitchFamily="18" charset="0"/>
              </a:rPr>
              <a:t>VÅRDNAD BOENDE UMGÄNGE</a:t>
            </a:r>
            <a:br>
              <a:rPr lang="sv-SE" b="0" dirty="0" smtClean="0">
                <a:effectLst/>
                <a:cs typeface="Times New Roman" pitchFamily="18" charset="0"/>
              </a:rPr>
            </a:br>
            <a:r>
              <a:rPr lang="sv-SE" b="0" dirty="0" smtClean="0">
                <a:effectLst/>
                <a:cs typeface="Times New Roman" pitchFamily="18" charset="0"/>
              </a:rPr>
              <a:t>4. UPPLAGAN</a:t>
            </a:r>
            <a:endParaRPr lang="sv-SE" dirty="0"/>
          </a:p>
        </p:txBody>
      </p:sp>
      <p:sp>
        <p:nvSpPr>
          <p:cNvPr id="4" name="Platshållare för bildnummer 3"/>
          <p:cNvSpPr>
            <a:spLocks noGrp="1"/>
          </p:cNvSpPr>
          <p:nvPr>
            <p:ph type="sldNum" sz="quarter" idx="12"/>
          </p:nvPr>
        </p:nvSpPr>
        <p:spPr/>
        <p:txBody>
          <a:bodyPr/>
          <a:lstStyle/>
          <a:p>
            <a:fld id="{73F29298-242F-48C4-B2EB-26E5A40FECC0}" type="slidenum">
              <a:rPr lang="sv-SE" smtClean="0"/>
              <a:pPr/>
              <a:t>7</a:t>
            </a:fld>
            <a:endParaRPr lang="sv-SE" dirty="0"/>
          </a:p>
        </p:txBody>
      </p:sp>
      <p:sp>
        <p:nvSpPr>
          <p:cNvPr id="5" name="Platshållare för sidfot 4"/>
          <p:cNvSpPr>
            <a:spLocks noGrp="1"/>
          </p:cNvSpPr>
          <p:nvPr>
            <p:ph type="ftr" sz="quarter" idx="11"/>
          </p:nvPr>
        </p:nvSpPr>
        <p:spPr/>
        <p:txBody>
          <a:bodyPr/>
          <a:lstStyle/>
          <a:p>
            <a:r>
              <a:rPr lang="sv-SE" smtClean="0"/>
              <a:t>Göteborgs domarakademi</a:t>
            </a:r>
            <a:endParaRPr lang="sv-SE" dirty="0"/>
          </a:p>
        </p:txBody>
      </p:sp>
      <p:sp>
        <p:nvSpPr>
          <p:cNvPr id="6" name="Platshållare för datum 5"/>
          <p:cNvSpPr>
            <a:spLocks noGrp="1"/>
          </p:cNvSpPr>
          <p:nvPr>
            <p:ph type="dt" sz="half" idx="10"/>
          </p:nvPr>
        </p:nvSpPr>
        <p:spPr/>
        <p:txBody>
          <a:bodyPr/>
          <a:lstStyle/>
          <a:p>
            <a:r>
              <a:rPr lang="sv-SE" smtClean="0"/>
              <a:t>2015-04-01</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r>
              <a:rPr lang="sv-SE" b="1" dirty="0" smtClean="0">
                <a:latin typeface="Times New Roman" pitchFamily="18" charset="0"/>
                <a:cs typeface="Times New Roman" pitchFamily="18" charset="0"/>
              </a:rPr>
              <a:t>Bilaga 2. Yrkanden och beslutsformuleringar</a:t>
            </a:r>
            <a:endParaRPr lang="sv-SE" dirty="0" smtClean="0">
              <a:latin typeface="Times New Roman" pitchFamily="18" charset="0"/>
              <a:cs typeface="Times New Roman" pitchFamily="18" charset="0"/>
            </a:endParaRPr>
          </a:p>
          <a:p>
            <a:pPr lvl="1"/>
            <a:r>
              <a:rPr lang="sv-SE" dirty="0" smtClean="0">
                <a:latin typeface="Times New Roman" pitchFamily="18" charset="0"/>
                <a:cs typeface="Times New Roman" pitchFamily="18" charset="0"/>
              </a:rPr>
              <a:t>I denna bilaga finns en sammanställning av hur yrkanden kan formuleras och hur domstolens avgöranden kan formuleras. </a:t>
            </a:r>
          </a:p>
          <a:p>
            <a:r>
              <a:rPr lang="sv-SE" b="1" dirty="0" smtClean="0">
                <a:latin typeface="Times New Roman" pitchFamily="18" charset="0"/>
                <a:cs typeface="Times New Roman" pitchFamily="18" charset="0"/>
              </a:rPr>
              <a:t>Bilaga 3. Vad kan bli föremål för domstols prövning enligt 6 kap. och 21 kap. FB?</a:t>
            </a:r>
            <a:endParaRPr lang="sv-SE" dirty="0" smtClean="0">
              <a:latin typeface="Times New Roman" pitchFamily="18" charset="0"/>
              <a:cs typeface="Times New Roman" pitchFamily="18" charset="0"/>
            </a:endParaRPr>
          </a:p>
          <a:p>
            <a:pPr lvl="1"/>
            <a:r>
              <a:rPr lang="sv-SE" dirty="0" smtClean="0">
                <a:latin typeface="Times New Roman" pitchFamily="18" charset="0"/>
                <a:cs typeface="Times New Roman" pitchFamily="18" charset="0"/>
              </a:rPr>
              <a:t>I denna bilaga finns en uppställning av de flesta frågor som kan bli prövade av domstolen. (+) </a:t>
            </a:r>
            <a:r>
              <a:rPr lang="sv-SE" u="sng" dirty="0" smtClean="0">
                <a:latin typeface="Times New Roman" pitchFamily="18" charset="0"/>
                <a:cs typeface="Times New Roman" pitchFamily="18" charset="0"/>
              </a:rPr>
              <a:t>Behandlas nedan</a:t>
            </a:r>
          </a:p>
          <a:p>
            <a:r>
              <a:rPr lang="sv-SE" b="1" dirty="0" smtClean="0">
                <a:latin typeface="Times New Roman" pitchFamily="18" charset="0"/>
                <a:cs typeface="Times New Roman" pitchFamily="18" charset="0"/>
              </a:rPr>
              <a:t>Övrigt nytt (exempel)</a:t>
            </a:r>
            <a:r>
              <a:rPr lang="sv-SE" dirty="0" smtClean="0">
                <a:latin typeface="Times New Roman" pitchFamily="18" charset="0"/>
                <a:cs typeface="Times New Roman" pitchFamily="18" charset="0"/>
              </a:rPr>
              <a:t> </a:t>
            </a:r>
          </a:p>
          <a:p>
            <a:r>
              <a:rPr lang="sv-SE" sz="2300" dirty="0" smtClean="0">
                <a:latin typeface="Times New Roman" pitchFamily="18" charset="0"/>
                <a:cs typeface="Times New Roman" pitchFamily="18" charset="0"/>
              </a:rPr>
              <a:t>På flera ställen tankar kring frågeställningar som aktualiseras endast sällan men som inte, såvitt gått att kontrollera, finns behandlat i någon annan litteratur (t.ex. s. 239 f.). </a:t>
            </a:r>
          </a:p>
          <a:p>
            <a:pPr>
              <a:buNone/>
            </a:pPr>
            <a:endParaRPr lang="sv-SE" dirty="0" smtClean="0">
              <a:latin typeface="Times New Roman" pitchFamily="18" charset="0"/>
              <a:cs typeface="Times New Roman" pitchFamily="18" charset="0"/>
            </a:endParaRPr>
          </a:p>
          <a:p>
            <a:pPr>
              <a:buNone/>
            </a:pPr>
            <a:endParaRPr lang="sv-SE" dirty="0" smtClean="0">
              <a:latin typeface="Times New Roman" pitchFamily="18" charset="0"/>
              <a:cs typeface="Times New Roman" pitchFamily="18" charset="0"/>
            </a:endParaRPr>
          </a:p>
          <a:p>
            <a:endParaRPr lang="sv-SE" dirty="0"/>
          </a:p>
        </p:txBody>
      </p:sp>
      <p:sp>
        <p:nvSpPr>
          <p:cNvPr id="3" name="Rubrik 2"/>
          <p:cNvSpPr>
            <a:spLocks noGrp="1"/>
          </p:cNvSpPr>
          <p:nvPr>
            <p:ph type="title"/>
          </p:nvPr>
        </p:nvSpPr>
        <p:spPr/>
        <p:txBody>
          <a:bodyPr>
            <a:normAutofit fontScale="90000"/>
          </a:bodyPr>
          <a:lstStyle/>
          <a:p>
            <a:r>
              <a:rPr lang="sv-SE" b="0" dirty="0" smtClean="0">
                <a:effectLst/>
                <a:cs typeface="Times New Roman" pitchFamily="18" charset="0"/>
              </a:rPr>
              <a:t>VÅRDNAD BOENDE UMGÄNGE</a:t>
            </a:r>
            <a:br>
              <a:rPr lang="sv-SE" b="0" dirty="0" smtClean="0">
                <a:effectLst/>
                <a:cs typeface="Times New Roman" pitchFamily="18" charset="0"/>
              </a:rPr>
            </a:br>
            <a:r>
              <a:rPr lang="sv-SE" b="0" dirty="0" smtClean="0">
                <a:effectLst/>
                <a:cs typeface="Times New Roman" pitchFamily="18" charset="0"/>
              </a:rPr>
              <a:t>4. UPPLAGAN</a:t>
            </a:r>
            <a:endParaRPr lang="sv-SE" dirty="0"/>
          </a:p>
        </p:txBody>
      </p:sp>
      <p:sp>
        <p:nvSpPr>
          <p:cNvPr id="4" name="Platshållare för bildnummer 3"/>
          <p:cNvSpPr>
            <a:spLocks noGrp="1"/>
          </p:cNvSpPr>
          <p:nvPr>
            <p:ph type="sldNum" sz="quarter" idx="12"/>
          </p:nvPr>
        </p:nvSpPr>
        <p:spPr/>
        <p:txBody>
          <a:bodyPr/>
          <a:lstStyle/>
          <a:p>
            <a:fld id="{73F29298-242F-48C4-B2EB-26E5A40FECC0}" type="slidenum">
              <a:rPr lang="sv-SE" smtClean="0"/>
              <a:pPr/>
              <a:t>8</a:t>
            </a:fld>
            <a:endParaRPr lang="sv-SE" dirty="0"/>
          </a:p>
        </p:txBody>
      </p:sp>
      <p:sp>
        <p:nvSpPr>
          <p:cNvPr id="5" name="Platshållare för sidfot 4"/>
          <p:cNvSpPr>
            <a:spLocks noGrp="1"/>
          </p:cNvSpPr>
          <p:nvPr>
            <p:ph type="ftr" sz="quarter" idx="11"/>
          </p:nvPr>
        </p:nvSpPr>
        <p:spPr/>
        <p:txBody>
          <a:bodyPr/>
          <a:lstStyle/>
          <a:p>
            <a:r>
              <a:rPr lang="sv-SE" smtClean="0"/>
              <a:t>Göteborgs domarakademi</a:t>
            </a:r>
            <a:endParaRPr lang="sv-SE" dirty="0"/>
          </a:p>
        </p:txBody>
      </p:sp>
      <p:sp>
        <p:nvSpPr>
          <p:cNvPr id="6" name="Platshållare för datum 5"/>
          <p:cNvSpPr>
            <a:spLocks noGrp="1"/>
          </p:cNvSpPr>
          <p:nvPr>
            <p:ph type="dt" sz="half" idx="10"/>
          </p:nvPr>
        </p:nvSpPr>
        <p:spPr/>
        <p:txBody>
          <a:bodyPr/>
          <a:lstStyle/>
          <a:p>
            <a:r>
              <a:rPr lang="sv-SE" smtClean="0"/>
              <a:t>2015-04-01</a:t>
            </a:r>
            <a:endParaRPr lang="sv-SE"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idx="1"/>
          </p:nvPr>
        </p:nvSpPr>
        <p:spPr/>
        <p:txBody>
          <a:bodyPr>
            <a:normAutofit/>
          </a:bodyPr>
          <a:lstStyle/>
          <a:p>
            <a:pPr>
              <a:buFont typeface="Wingdings" pitchFamily="2" charset="2"/>
              <a:buChar char="§"/>
            </a:pPr>
            <a:r>
              <a:rPr lang="sv-SE" sz="3600" dirty="0" smtClean="0">
                <a:latin typeface="Times New Roman" panose="02020603050405020304" pitchFamily="18" charset="0"/>
                <a:cs typeface="Times New Roman" panose="02020603050405020304" pitchFamily="18" charset="0"/>
              </a:rPr>
              <a:t>Underlag för genomgången bild 10-12</a:t>
            </a:r>
            <a:endParaRPr lang="sv-SE" sz="3600" dirty="0">
              <a:latin typeface="Times New Roman" panose="02020603050405020304" pitchFamily="18" charset="0"/>
              <a:cs typeface="Times New Roman" panose="02020603050405020304" pitchFamily="18" charset="0"/>
            </a:endParaRPr>
          </a:p>
          <a:p>
            <a:pPr lvl="1">
              <a:buFont typeface="Wingdings" pitchFamily="2" charset="2"/>
              <a:buChar char="§"/>
            </a:pPr>
            <a:r>
              <a:rPr lang="sv-SE" sz="2800" dirty="0" smtClean="0">
                <a:latin typeface="Times New Roman" panose="02020603050405020304" pitchFamily="18" charset="0"/>
                <a:cs typeface="Times New Roman" panose="02020603050405020304" pitchFamily="18" charset="0"/>
              </a:rPr>
              <a:t>Bilaga 3 i Vårdnad Boende och Umgänge</a:t>
            </a:r>
          </a:p>
          <a:p>
            <a:pPr lvl="1">
              <a:buFont typeface="Wingdings" pitchFamily="2" charset="2"/>
              <a:buChar char="§"/>
            </a:pPr>
            <a:r>
              <a:rPr lang="sv-SE" sz="2800" dirty="0" smtClean="0">
                <a:latin typeface="Times New Roman" panose="02020603050405020304" pitchFamily="18" charset="0"/>
                <a:cs typeface="Times New Roman" panose="02020603050405020304" pitchFamily="18" charset="0"/>
              </a:rPr>
              <a:t>Halmstads tingsrätts beslut den 21 augusti 2014 i målet T 1645-14. </a:t>
            </a:r>
            <a:endParaRPr lang="sv-SE" sz="2800" dirty="0">
              <a:latin typeface="Times New Roman" panose="02020603050405020304" pitchFamily="18" charset="0"/>
              <a:cs typeface="Times New Roman" panose="02020603050405020304" pitchFamily="18" charset="0"/>
            </a:endParaRPr>
          </a:p>
        </p:txBody>
      </p:sp>
      <p:sp>
        <p:nvSpPr>
          <p:cNvPr id="3" name="Rubrik 2"/>
          <p:cNvSpPr>
            <a:spLocks noGrp="1"/>
          </p:cNvSpPr>
          <p:nvPr>
            <p:ph type="title"/>
          </p:nvPr>
        </p:nvSpPr>
        <p:spPr/>
        <p:txBody>
          <a:bodyPr>
            <a:noAutofit/>
          </a:bodyPr>
          <a:lstStyle/>
          <a:p>
            <a:r>
              <a:rPr lang="sv-SE" sz="3600" dirty="0" smtClean="0">
                <a:cs typeface="Times New Roman" pitchFamily="18" charset="0"/>
              </a:rPr>
              <a:t>PROCESSUELLA</a:t>
            </a:r>
            <a:r>
              <a:rPr lang="sv-SE" sz="3600" dirty="0" smtClean="0">
                <a:latin typeface="Times New Roman" pitchFamily="18" charset="0"/>
                <a:cs typeface="Times New Roman" pitchFamily="18" charset="0"/>
              </a:rPr>
              <a:t> MÖJLIGHETER</a:t>
            </a:r>
            <a:br>
              <a:rPr lang="sv-SE" sz="3600" dirty="0" smtClean="0">
                <a:latin typeface="Times New Roman" pitchFamily="18" charset="0"/>
                <a:cs typeface="Times New Roman" pitchFamily="18" charset="0"/>
              </a:rPr>
            </a:br>
            <a:r>
              <a:rPr lang="sv-SE" sz="3600" dirty="0" smtClean="0">
                <a:latin typeface="Times New Roman" pitchFamily="18" charset="0"/>
                <a:cs typeface="Times New Roman" pitchFamily="18" charset="0"/>
              </a:rPr>
              <a:t>VAD KAN PRÖVAS AV DOMSTOLEN?</a:t>
            </a:r>
            <a:endParaRPr lang="sv-SE" sz="3600" dirty="0">
              <a:latin typeface="Times New Roman" pitchFamily="18" charset="0"/>
              <a:cs typeface="Times New Roman" pitchFamily="18" charset="0"/>
            </a:endParaRPr>
          </a:p>
        </p:txBody>
      </p:sp>
      <p:sp>
        <p:nvSpPr>
          <p:cNvPr id="5" name="Platshållare för bildnummer 4"/>
          <p:cNvSpPr>
            <a:spLocks noGrp="1"/>
          </p:cNvSpPr>
          <p:nvPr>
            <p:ph type="sldNum" sz="quarter" idx="12"/>
          </p:nvPr>
        </p:nvSpPr>
        <p:spPr/>
        <p:txBody>
          <a:bodyPr/>
          <a:lstStyle/>
          <a:p>
            <a:fld id="{73F29298-242F-48C4-B2EB-26E5A40FECC0}" type="slidenum">
              <a:rPr lang="sv-SE" smtClean="0"/>
              <a:pPr/>
              <a:t>9</a:t>
            </a:fld>
            <a:endParaRPr lang="sv-SE" dirty="0"/>
          </a:p>
        </p:txBody>
      </p:sp>
      <p:sp>
        <p:nvSpPr>
          <p:cNvPr id="6" name="Platshållare för sidfot 5"/>
          <p:cNvSpPr>
            <a:spLocks noGrp="1"/>
          </p:cNvSpPr>
          <p:nvPr>
            <p:ph type="ftr" sz="quarter" idx="11"/>
          </p:nvPr>
        </p:nvSpPr>
        <p:spPr/>
        <p:txBody>
          <a:bodyPr/>
          <a:lstStyle/>
          <a:p>
            <a:r>
              <a:rPr lang="sv-SE" smtClean="0"/>
              <a:t>Göteborgs domarakademi</a:t>
            </a:r>
            <a:endParaRPr lang="sv-SE" dirty="0"/>
          </a:p>
        </p:txBody>
      </p:sp>
      <p:sp>
        <p:nvSpPr>
          <p:cNvPr id="7" name="Platshållare för datum 6"/>
          <p:cNvSpPr>
            <a:spLocks noGrp="1"/>
          </p:cNvSpPr>
          <p:nvPr>
            <p:ph type="dt" sz="half" idx="10"/>
          </p:nvPr>
        </p:nvSpPr>
        <p:spPr/>
        <p:txBody>
          <a:bodyPr/>
          <a:lstStyle/>
          <a:p>
            <a:r>
              <a:rPr lang="sv-SE" smtClean="0"/>
              <a:t>2015-04-01</a:t>
            </a:r>
            <a:endParaRPr lang="sv-SE" dirty="0"/>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alleri">
  <a:themeElements>
    <a:clrScheme name="Livfullt">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Galleri">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Galleri">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5150</TotalTime>
  <Words>5422</Words>
  <Application>Microsoft Macintosh PowerPoint</Application>
  <PresentationFormat>Bildspel på skärmen (4:3)</PresentationFormat>
  <Paragraphs>536</Paragraphs>
  <Slides>59</Slides>
  <Notes>4</Notes>
  <HiddenSlides>0</HiddenSlides>
  <MMClips>0</MMClips>
  <ScaleCrop>false</ScaleCrop>
  <HeadingPairs>
    <vt:vector size="4" baseType="variant">
      <vt:variant>
        <vt:lpstr>Tema</vt:lpstr>
      </vt:variant>
      <vt:variant>
        <vt:i4>1</vt:i4>
      </vt:variant>
      <vt:variant>
        <vt:lpstr>Bildrubriker</vt:lpstr>
      </vt:variant>
      <vt:variant>
        <vt:i4>59</vt:i4>
      </vt:variant>
    </vt:vector>
  </HeadingPairs>
  <TitlesOfParts>
    <vt:vector size="60" baseType="lpstr">
      <vt:lpstr>Galleri</vt:lpstr>
      <vt:lpstr>6 &amp; 21 KAP. FB AKTUALITETER OCH ANDRA NYTTIGHETER  </vt:lpstr>
      <vt:lpstr>LAGMAN MATS SJÖSTEN VARBERGS TINGSRÄTT</vt:lpstr>
      <vt:lpstr>SEMINARIETS INNEHÅLL</vt:lpstr>
      <vt:lpstr>VÅRDNAD BOENDE UMGÄNGE 4. UPPLAGAN</vt:lpstr>
      <vt:lpstr>VÅRDNAD BOENDE UMGÄNGE 4. UPPLAGAN</vt:lpstr>
      <vt:lpstr>VÅRDNAD BOENDE UMGÄNGE 4. UPPLAGAN</vt:lpstr>
      <vt:lpstr>VÅRDNAD BOENDE UMGÄNGE 4. UPPLAGAN</vt:lpstr>
      <vt:lpstr>VÅRDNAD BOENDE UMGÄNGE 4. UPPLAGAN</vt:lpstr>
      <vt:lpstr>PROCESSUELLA MÖJLIGHETER VAD KAN PRÖVAS AV DOMSTOLEN?</vt:lpstr>
      <vt:lpstr>PROCESSUELLA MÖJLIGHETER VAD KAN PRÖVAS AV DOMSTOLEN?</vt:lpstr>
      <vt:lpstr>PROCESSUELLA MÖJLIGHETER VAD KAN PRÖVAS AV DOMSTOLEN?</vt:lpstr>
      <vt:lpstr>PROCESSUELLA MÖJLIGHETER VAD KAN PRÖVAS AV DOMSTOLEN?</vt:lpstr>
      <vt:lpstr>SAMFÖRSTÅNDSLÖSNINGAR Rättens eller annans medverkan</vt:lpstr>
      <vt:lpstr>VISSA FRÅGOR OM JÄV, M.M.</vt:lpstr>
      <vt:lpstr>TILLÅTEN BEVISNING OCH UTRED- NING – INTERIMISTISKT BESLUT? I</vt:lpstr>
      <vt:lpstr>TILLÅTEN BEVISNING OCH UTRED- NING – INTERIMISTISKT BESLUT II</vt:lpstr>
      <vt:lpstr>VILLKOR FÖR UMGÄNGE</vt:lpstr>
      <vt:lpstr>VILLKOR FÖR UMGÄNGE UMGÄNGESSTÖD I</vt:lpstr>
      <vt:lpstr>VILLKOR FÖR UMGÄNGE UMGÄNGESSTÖD II</vt:lpstr>
      <vt:lpstr>VILLKOR FÖR UMGÄNGE RESEKOSTNADER</vt:lpstr>
      <vt:lpstr>VILLKOR FÖR UMGÄNGE ANDRA VILLKOR</vt:lpstr>
      <vt:lpstr>VILKOR FÖR UMGÄNGE PASS</vt:lpstr>
      <vt:lpstr>SÄRSKILT FÖRORDNADE VÅRDNADSHAVARE 6 KAP. 8 § FB</vt:lpstr>
      <vt:lpstr>SÄRSKILT FÖRORDNADE VÅRDNADSHAVARE 6 kap. 8 § FB</vt:lpstr>
      <vt:lpstr>SÄRSKILT FÖRORDNADE VÅRDNADSHAVARE 6 kap. 8 § FB</vt:lpstr>
      <vt:lpstr>SÄRSKILT FÖRORDNAD VÅRDNADSHAVARE 6 KAP. 8 § FB</vt:lpstr>
      <vt:lpstr>PRESUMTION FÖR GEMENSAM VÅRDNAD?</vt:lpstr>
      <vt:lpstr>PRESUMTION FÖR GEMENSAM VÅRDNAD?</vt:lpstr>
      <vt:lpstr>PRESUMTION FÖR GEMENSAM VÅRDNAD?</vt:lpstr>
      <vt:lpstr>PRESUMTION FÖR GEMENSAM VÅRDNAD?</vt:lpstr>
      <vt:lpstr>PRESUMTION FÖR GEMENSAM VÅRDNAD?</vt:lpstr>
      <vt:lpstr>PRESUTMION FÖR GEMENSAM VÅRDNAD? VAR STÅR VI IDAG?</vt:lpstr>
      <vt:lpstr>HUR DÖMER DOMSTOLARNA</vt:lpstr>
      <vt:lpstr>RISKBEDÖMNING – HUR?</vt:lpstr>
      <vt:lpstr>SAMARBETSFÖRMÅGA – VAD ÄR DET? (I)</vt:lpstr>
      <vt:lpstr>SAMARBETSFÖRMÅGA – VAD ÄR DET? (II)</vt:lpstr>
      <vt:lpstr>SAMARBETSFÖRMÅGA</vt:lpstr>
      <vt:lpstr>SAMARBETSFÖRMÅGA</vt:lpstr>
      <vt:lpstr>  VERKSTÄLLIGHET – 12.18 </vt:lpstr>
      <vt:lpstr>UPPENBART ATT VERKSTÄLLIGHET ÄR OFÖRENLIGT MED BARNETS BÄSTA</vt:lpstr>
      <vt:lpstr>EUROPADOMSTOLEN(14 JUNI 2011) Zoltán  Németh v. Ungern</vt:lpstr>
      <vt:lpstr>RÄTTEGÅNGSKOSTNADER; VISSA FRÅGOR OM</vt:lpstr>
      <vt:lpstr>KONTINUITETSPRINCIPEN I</vt:lpstr>
      <vt:lpstr>KONTINUITETSPRINCIPEN II</vt:lpstr>
      <vt:lpstr>SYSKON SKA INTE SKILJAS ÅT, ELLER…?</vt:lpstr>
      <vt:lpstr>PÅGÅENDE UTREDNINGAR</vt:lpstr>
      <vt:lpstr>EXEMPEL FRÅN DET PRAKTISKA RÄTTSLIVET (I)</vt:lpstr>
      <vt:lpstr>EXEMPEL FRÅN DET PRAKTISKA RÄTTSLIVET (II)</vt:lpstr>
      <vt:lpstr>INTERNATIONELL UTBLICK</vt:lpstr>
      <vt:lpstr>INTERNATIONELL UTBLICK</vt:lpstr>
      <vt:lpstr>YRKANDE OM ÄNDRING – betydelse för verkställighet? (I)</vt:lpstr>
      <vt:lpstr>YRKANDE OM ÄNDRING – betydelse för verkställighet? (II)</vt:lpstr>
      <vt:lpstr>YRKANDE OM ÄNDRING – betydelse för verkställighet? (III)</vt:lpstr>
      <vt:lpstr>YRKANDE OM ÄNDRING – betydelse för verkställighet? (IV)</vt:lpstr>
      <vt:lpstr>YRKANDE OM ÄNDRING – betydelse för verkställighet? (V)</vt:lpstr>
      <vt:lpstr>VÄXELVIST BOENDE – VAD ÄR DET</vt:lpstr>
      <vt:lpstr>ERSÄTTNING TILL MEDLARE</vt:lpstr>
      <vt:lpstr>ANDRA ÖVERENSKOMMELSER I DOMEN</vt:lpstr>
      <vt:lpstr>WEBBASERAT UMGÄNGE, M.M.</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FAMILJERÄTT LUNDS DOMARAKADEMI</dc:title>
  <dc:creator>Mats</dc:creator>
  <cp:lastModifiedBy>Johan Sanner</cp:lastModifiedBy>
  <cp:revision>198</cp:revision>
  <dcterms:created xsi:type="dcterms:W3CDTF">2014-11-02T10:48:13Z</dcterms:created>
  <dcterms:modified xsi:type="dcterms:W3CDTF">2015-04-21T18:59:09Z</dcterms:modified>
</cp:coreProperties>
</file>