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7"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92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sv-SE" smtClean="0"/>
              <a:t>Klicka här för att ändra format</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Saturday, November 29,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‹Nr.›</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Saturday, November 29,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November 29,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Saturday, November 29,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sv-SE" smtClean="0"/>
              <a:t>Klicka här för att ändra format</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9933D019-A32C-4EAD-B8E6-DBDA699692FD}" type="datetime2">
              <a:rPr lang="en-US" smtClean="0"/>
              <a:t>Saturday, November 29,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‹Nr.›</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November 29, 2014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November 29, 2014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‹Nr.›</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Saturday, November 29, 2014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November 29, 2014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sv-SE" smtClean="0"/>
              <a:t>Klicka här för att ändra format</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3FE976D3-5B7F-4300-ABED-C91F1B2AE209}" type="datetime2">
              <a:rPr lang="en-US" smtClean="0"/>
              <a:t>Saturday, November 29, 2014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‹Nr.›</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Dra bilden till platshållaren eller klicka på ikonen för att lägga till den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EBDC1E59-17DD-41CE-97CA-624A472382D4}" type="datetime2">
              <a:rPr lang="en-US" smtClean="0"/>
              <a:t>Saturday, November 29, 2014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November 29, 2014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microsoft.com/office/2007/relationships/hdphoto" Target="../media/hdphoto1.wdp"/></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microsoft.com/office/2007/relationships/hdphoto" Target="../media/hdphoto2.wdp"/></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coi.net" TargetMode="External"/><Relationship Id="rId3" Type="http://schemas.openxmlformats.org/officeDocument/2006/relationships/hyperlink" Target="http://www.refworld.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sz="3200" dirty="0" smtClean="0"/>
              <a:t>Migrationsprocessen i praktiken</a:t>
            </a:r>
            <a:endParaRPr lang="sv-SE" sz="3200" dirty="0"/>
          </a:p>
        </p:txBody>
      </p:sp>
    </p:spTree>
    <p:extLst>
      <p:ext uri="{BB962C8B-B14F-4D97-AF65-F5344CB8AC3E}">
        <p14:creationId xmlns:p14="http://schemas.microsoft.com/office/powerpoint/2010/main" val="2108426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sz="1800" dirty="0" smtClean="0"/>
              <a:t>Tolkning</a:t>
            </a:r>
            <a:endParaRPr lang="sv-SE" sz="1800" dirty="0"/>
          </a:p>
        </p:txBody>
      </p:sp>
    </p:spTree>
    <p:extLst>
      <p:ext uri="{BB962C8B-B14F-4D97-AF65-F5344CB8AC3E}">
        <p14:creationId xmlns:p14="http://schemas.microsoft.com/office/powerpoint/2010/main" val="2808539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smtClean="0"/>
              <a:t>Detaljerad och levande beskrivning? Tolkningen på Migrationsverket</a:t>
            </a:r>
            <a:endParaRPr lang="sv-SE" sz="2400" dirty="0"/>
          </a:p>
        </p:txBody>
      </p:sp>
      <p:sp>
        <p:nvSpPr>
          <p:cNvPr id="3" name="Platshållare för innehåll 2"/>
          <p:cNvSpPr>
            <a:spLocks noGrp="1"/>
          </p:cNvSpPr>
          <p:nvPr>
            <p:ph idx="1"/>
          </p:nvPr>
        </p:nvSpPr>
        <p:spPr>
          <a:xfrm>
            <a:off x="457200" y="1317625"/>
            <a:ext cx="8229600" cy="5159375"/>
          </a:xfrm>
        </p:spPr>
        <p:txBody>
          <a:bodyPr>
            <a:normAutofit fontScale="92500" lnSpcReduction="10000"/>
          </a:bodyPr>
          <a:lstStyle/>
          <a:p>
            <a:pPr marL="0" indent="0">
              <a:buNone/>
            </a:pPr>
            <a:endParaRPr lang="sv-SE" dirty="0" smtClean="0"/>
          </a:p>
          <a:p>
            <a:r>
              <a:rPr lang="sv-SE" dirty="0" smtClean="0"/>
              <a:t>Migrationsverket och domstolarna lägger stor vikt vid en detaljerad och sammanhängande utsaga. Berättelsen får inte vara vag eller oklar.</a:t>
            </a:r>
          </a:p>
          <a:p>
            <a:endParaRPr lang="sv-SE" dirty="0"/>
          </a:p>
          <a:p>
            <a:r>
              <a:rPr lang="sv-SE" dirty="0" smtClean="0"/>
              <a:t>Kvalitet på tolkning blir avgörande.</a:t>
            </a:r>
          </a:p>
          <a:p>
            <a:endParaRPr lang="sv-SE" dirty="0"/>
          </a:p>
          <a:p>
            <a:r>
              <a:rPr lang="sv-SE" dirty="0" smtClean="0"/>
              <a:t>Exempel: Tolkning av politiskt aktiv marockansk asylsökandes beskrivning av sina politiska aktivitet i Marocko. Tolken kom inte från Marocko och kunde inte dialekten, men ansåg ändå att han/hon hade kompetens att tolka. </a:t>
            </a:r>
          </a:p>
          <a:p>
            <a:endParaRPr lang="sv-SE" dirty="0"/>
          </a:p>
          <a:p>
            <a:r>
              <a:rPr lang="sv-SE" dirty="0" smtClean="0"/>
              <a:t>Ungefär vad NN ville säga och hur protokollet såg ut, i valda delar:</a:t>
            </a:r>
          </a:p>
          <a:p>
            <a:endParaRPr lang="sv-SE" dirty="0"/>
          </a:p>
          <a:p>
            <a:endParaRPr lang="sv-SE" dirty="0"/>
          </a:p>
        </p:txBody>
      </p:sp>
    </p:spTree>
    <p:extLst>
      <p:ext uri="{BB962C8B-B14F-4D97-AF65-F5344CB8AC3E}">
        <p14:creationId xmlns:p14="http://schemas.microsoft.com/office/powerpoint/2010/main" val="297290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492125"/>
            <a:ext cx="8229600" cy="5984875"/>
          </a:xfrm>
        </p:spPr>
        <p:txBody>
          <a:bodyPr/>
          <a:lstStyle/>
          <a:p>
            <a:endParaRPr lang="sv-SE" sz="1800" dirty="0"/>
          </a:p>
          <a:p>
            <a:r>
              <a:rPr lang="sv-SE" sz="1800" dirty="0" smtClean="0"/>
              <a:t>Protokollet: ”De </a:t>
            </a:r>
            <a:r>
              <a:rPr lang="sv-SE" sz="1800" dirty="0"/>
              <a:t>ringde mig den 17 februari på torsdagen för att vara med i första mötet. För att kunna skriva vad vi vill ha </a:t>
            </a:r>
            <a:r>
              <a:rPr lang="sv-SE" sz="1800" dirty="0" smtClean="0"/>
              <a:t>och </a:t>
            </a:r>
            <a:r>
              <a:rPr lang="sv-SE" sz="1800" dirty="0"/>
              <a:t>visa det </a:t>
            </a:r>
            <a:r>
              <a:rPr lang="sv-SE" sz="1800" dirty="0" smtClean="0"/>
              <a:t>för </a:t>
            </a:r>
            <a:r>
              <a:rPr lang="sv-SE" sz="1800" dirty="0"/>
              <a:t>folket Jag krävde att eftersom jag inte har politisk bakgrund, jag var en vanlig människa som jobbade bara för att kunna fortsätta leva. Mina tankar var att </a:t>
            </a:r>
            <a:r>
              <a:rPr lang="sv-SE" sz="1800" dirty="0" smtClean="0"/>
              <a:t>den </a:t>
            </a:r>
            <a:r>
              <a:rPr lang="sv-SE" sz="1800" dirty="0"/>
              <a:t>här rörelsen, vad ska den leda till. Mina tankar var att förbättra samhället eller något annat. Och de sa till mig, jo att förbättra</a:t>
            </a:r>
            <a:r>
              <a:rPr lang="sv-SE" sz="1800" dirty="0" smtClean="0"/>
              <a:t>.”</a:t>
            </a:r>
          </a:p>
          <a:p>
            <a:endParaRPr lang="sv-SE" sz="1800" dirty="0"/>
          </a:p>
          <a:p>
            <a:endParaRPr lang="sv-SE" sz="1800" dirty="0" smtClean="0"/>
          </a:p>
          <a:p>
            <a:r>
              <a:rPr lang="sv-SE" sz="1800" dirty="0"/>
              <a:t>NN: ”Jag kontaktades på telefon torsdagen den 17 februari och kunde vara med på första mötet samma dag. Vi skrev ett politiskt manifest med krav på reformer i landet. Jag har själv ingen politisk bakgrund </a:t>
            </a:r>
            <a:r>
              <a:rPr lang="sv-SE" sz="1800" dirty="0" smtClean="0"/>
              <a:t>och </a:t>
            </a:r>
            <a:r>
              <a:rPr lang="sv-SE" sz="1800" dirty="0"/>
              <a:t>hade ett vanligt arbete för att ha en inkomst. Jag ansåg dock att det var nödvändigt med politiska reformer i landet. Jag ville emellertid inte att rörelsen skulle vara extrem eller kräva regimens avgång, endast att statsskicket skulle reformeras. De andra personerna i rörelsen var eniga om att det skulle vara en reformistisk rörelse, inte en revolutionär rörelse.”</a:t>
            </a:r>
          </a:p>
          <a:p>
            <a:endParaRPr lang="sv-SE" sz="1800" dirty="0"/>
          </a:p>
        </p:txBody>
      </p:sp>
    </p:spTree>
    <p:extLst>
      <p:ext uri="{BB962C8B-B14F-4D97-AF65-F5344CB8AC3E}">
        <p14:creationId xmlns:p14="http://schemas.microsoft.com/office/powerpoint/2010/main" val="1090185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492125"/>
            <a:ext cx="8229600" cy="5984875"/>
          </a:xfrm>
        </p:spPr>
        <p:txBody>
          <a:bodyPr>
            <a:normAutofit/>
          </a:bodyPr>
          <a:lstStyle/>
          <a:p>
            <a:r>
              <a:rPr lang="sv-SE" sz="1800" dirty="0" smtClean="0"/>
              <a:t>NN: ”Regimen började nu ge sken av att godkänna vissa av våra krav, men detta stämde inte med verkligheten. Den 9 mars deklarerade kungen att lagarna skulle reformeras i vissa delar. Vi krävde att konstitutionen skulle förändras på så sätt att konstitutionell monarki skulle införas, korruption inom samhället skulle motverkas och alla politiska fångar skulle släppas fria.”</a:t>
            </a:r>
          </a:p>
          <a:p>
            <a:endParaRPr lang="sv-SE" sz="1800" dirty="0"/>
          </a:p>
          <a:p>
            <a:r>
              <a:rPr lang="sv-SE" sz="1800" dirty="0"/>
              <a:t>Protokollet</a:t>
            </a:r>
            <a:r>
              <a:rPr lang="sv-SE" sz="1800" dirty="0" smtClean="0"/>
              <a:t>: ”Regimen </a:t>
            </a:r>
            <a:r>
              <a:rPr lang="sv-SE" sz="1800" dirty="0"/>
              <a:t>godkände vår lista som grund men det visade sig att det inte stämmer. Och då kom den 9 mars för att göra förbättringar inom lagarna. Vi begärde att vi ska styra landet, inte kungen. Korporation inom samhället och att alla anhållna politiska fångar och arresterade ska vara fria. Politiska fångar som sagt och det stod att de ska var fria. </a:t>
            </a:r>
            <a:r>
              <a:rPr lang="sv-SE" sz="1800" dirty="0" smtClean="0"/>
              <a:t>”</a:t>
            </a:r>
            <a:endParaRPr lang="sv-SE" sz="1800" dirty="0"/>
          </a:p>
          <a:p>
            <a:endParaRPr lang="sv-SE" sz="1800" dirty="0" smtClean="0"/>
          </a:p>
          <a:p>
            <a:r>
              <a:rPr lang="sv-SE" sz="1800" dirty="0" smtClean="0"/>
              <a:t>NN: ”Formellt </a:t>
            </a:r>
            <a:r>
              <a:rPr lang="sv-SE" sz="1800" dirty="0"/>
              <a:t>sett har kvinnors situation förbättrats men inte i verkligheten. Regimen började ge sken av att gå med på våra krav i manifestet, men egentligen skedde det ingen förändring</a:t>
            </a:r>
            <a:r>
              <a:rPr lang="sv-SE" sz="1800" dirty="0" smtClean="0"/>
              <a:t>.”</a:t>
            </a:r>
          </a:p>
          <a:p>
            <a:endParaRPr lang="sv-SE" sz="1800" dirty="0" smtClean="0"/>
          </a:p>
          <a:p>
            <a:r>
              <a:rPr lang="sv-SE" sz="1800" dirty="0" smtClean="0"/>
              <a:t>Protokollet: ”Det </a:t>
            </a:r>
            <a:r>
              <a:rPr lang="sv-SE" sz="1800" dirty="0"/>
              <a:t>syns att kvinnor och män har rättigheter men den syns inte i verkligheten. Regimen började leka med oss. Det som syns att han är godkänd det var vår lista.”</a:t>
            </a:r>
          </a:p>
          <a:p>
            <a:endParaRPr lang="sv-SE" sz="1800" dirty="0"/>
          </a:p>
        </p:txBody>
      </p:sp>
    </p:spTree>
    <p:extLst>
      <p:ext uri="{BB962C8B-B14F-4D97-AF65-F5344CB8AC3E}">
        <p14:creationId xmlns:p14="http://schemas.microsoft.com/office/powerpoint/2010/main" val="349033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smtClean="0"/>
              <a:t>Den mest vilseledande frågan i hela asylprocessen, i vart fall för migrationsdomstolen</a:t>
            </a:r>
            <a:endParaRPr lang="sv-SE" sz="2400" dirty="0"/>
          </a:p>
        </p:txBody>
      </p:sp>
      <p:sp>
        <p:nvSpPr>
          <p:cNvPr id="3" name="Platshållare för innehåll 2"/>
          <p:cNvSpPr>
            <a:spLocks noGrp="1"/>
          </p:cNvSpPr>
          <p:nvPr>
            <p:ph idx="1"/>
          </p:nvPr>
        </p:nvSpPr>
        <p:spPr/>
        <p:txBody>
          <a:bodyPr/>
          <a:lstStyle/>
          <a:p>
            <a:pPr marL="0" indent="0">
              <a:buNone/>
            </a:pPr>
            <a:endParaRPr lang="sv-SE" sz="1800" dirty="0"/>
          </a:p>
          <a:p>
            <a:pPr marL="0" indent="0">
              <a:buNone/>
            </a:pPr>
            <a:r>
              <a:rPr lang="sv-SE" sz="2000" dirty="0" smtClean="0"/>
              <a:t>   ”</a:t>
            </a:r>
            <a:r>
              <a:rPr lang="sv-SE" sz="2000" dirty="0"/>
              <a:t>Har du förstått tolken </a:t>
            </a:r>
            <a:r>
              <a:rPr lang="sv-SE" sz="2000" dirty="0" smtClean="0"/>
              <a:t>bra </a:t>
            </a:r>
            <a:r>
              <a:rPr lang="sv-SE" sz="2000" dirty="0"/>
              <a:t>under utredningen?</a:t>
            </a:r>
            <a:r>
              <a:rPr lang="sv-SE" sz="2000" dirty="0" smtClean="0"/>
              <a:t>”</a:t>
            </a:r>
          </a:p>
          <a:p>
            <a:pPr marL="0" indent="0" algn="ctr">
              <a:buNone/>
            </a:pPr>
            <a:endParaRPr lang="sv-SE" sz="1800" dirty="0" smtClean="0"/>
          </a:p>
          <a:p>
            <a:pPr marL="0" indent="0" algn="ctr">
              <a:buNone/>
            </a:pPr>
            <a:endParaRPr lang="sv-SE" dirty="0"/>
          </a:p>
          <a:p>
            <a:pPr marL="274320" lvl="1" indent="0">
              <a:buNone/>
            </a:pPr>
            <a:r>
              <a:rPr lang="sv-SE" sz="2400" dirty="0"/>
              <a:t>INGEN som helst garanti för bra och korrekt tolkning. Naturligt att man förstår sitt eget språk, men detta säger ingenting om tolkens </a:t>
            </a:r>
            <a:r>
              <a:rPr lang="sv-SE" sz="2400" dirty="0" smtClean="0"/>
              <a:t>kompetens</a:t>
            </a:r>
            <a:r>
              <a:rPr lang="sv-SE" sz="2400" dirty="0"/>
              <a:t> </a:t>
            </a:r>
            <a:r>
              <a:rPr lang="sv-SE" sz="2400" dirty="0" smtClean="0"/>
              <a:t>och förmåga att tolka till bra svenska på ett exakt och detaljerat sätt.</a:t>
            </a:r>
          </a:p>
          <a:p>
            <a:pPr marL="274320" lvl="1" indent="0" algn="ctr">
              <a:buNone/>
            </a:pPr>
            <a:endParaRPr lang="sv-SE" sz="1800" dirty="0" smtClean="0"/>
          </a:p>
          <a:p>
            <a:pPr marL="274320" lvl="1" indent="0" algn="ctr">
              <a:buNone/>
            </a:pPr>
            <a:endParaRPr lang="sv-SE" sz="1800" dirty="0"/>
          </a:p>
          <a:p>
            <a:pPr marL="274320" lvl="1" indent="0">
              <a:buNone/>
            </a:pPr>
            <a:r>
              <a:rPr lang="sv-SE" dirty="0" smtClean="0"/>
              <a:t>NN svarade ja på frågan…</a:t>
            </a:r>
            <a:endParaRPr lang="sv-SE" dirty="0"/>
          </a:p>
          <a:p>
            <a:endParaRPr lang="sv-SE" dirty="0"/>
          </a:p>
        </p:txBody>
      </p:sp>
    </p:spTree>
    <p:extLst>
      <p:ext uri="{BB962C8B-B14F-4D97-AF65-F5344CB8AC3E}">
        <p14:creationId xmlns:p14="http://schemas.microsoft.com/office/powerpoint/2010/main" val="4363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smtClean="0"/>
              <a:t>Hur motverkar vi biträden liknande situationer?</a:t>
            </a:r>
            <a:endParaRPr lang="sv-SE" sz="2400" dirty="0"/>
          </a:p>
        </p:txBody>
      </p:sp>
      <p:sp>
        <p:nvSpPr>
          <p:cNvPr id="3" name="Platshållare för innehåll 2"/>
          <p:cNvSpPr>
            <a:spLocks noGrp="1"/>
          </p:cNvSpPr>
          <p:nvPr>
            <p:ph idx="1"/>
          </p:nvPr>
        </p:nvSpPr>
        <p:spPr/>
        <p:txBody>
          <a:bodyPr>
            <a:normAutofit/>
          </a:bodyPr>
          <a:lstStyle/>
          <a:p>
            <a:r>
              <a:rPr lang="sv-SE" sz="1800" dirty="0" smtClean="0"/>
              <a:t>Avbryt utredning om klienten inte är nöjd.</a:t>
            </a:r>
          </a:p>
          <a:p>
            <a:endParaRPr lang="sv-SE" sz="1800" dirty="0" smtClean="0"/>
          </a:p>
          <a:p>
            <a:r>
              <a:rPr lang="sv-SE" sz="1800" dirty="0" smtClean="0"/>
              <a:t>Vill inte klienten avbryta pga. långa väntetider, se till att din upplevelse av bristande tolkning protokollförs.</a:t>
            </a:r>
          </a:p>
          <a:p>
            <a:endParaRPr lang="sv-SE" sz="1800" dirty="0" smtClean="0"/>
          </a:p>
          <a:p>
            <a:r>
              <a:rPr lang="sv-SE" sz="1800" dirty="0" smtClean="0"/>
              <a:t>Gå igenom protokoll noggrant tillsammans med klienten.</a:t>
            </a:r>
          </a:p>
          <a:p>
            <a:endParaRPr lang="sv-SE" sz="1800" dirty="0" smtClean="0"/>
          </a:p>
          <a:p>
            <a:r>
              <a:rPr lang="sv-SE" sz="1800" dirty="0" smtClean="0"/>
              <a:t>Begär ny utredning om innehållet i protokollet är för bristfälligt.</a:t>
            </a:r>
          </a:p>
          <a:p>
            <a:endParaRPr lang="sv-SE" sz="1800" dirty="0"/>
          </a:p>
          <a:p>
            <a:r>
              <a:rPr lang="sv-SE" sz="1800" dirty="0" smtClean="0"/>
              <a:t>Påtala brister i tolkning för Migrationsverket så att tolkningen (förhoppningsvis) reklameras och inte används mer.</a:t>
            </a:r>
          </a:p>
          <a:p>
            <a:endParaRPr lang="sv-SE" sz="1800" dirty="0"/>
          </a:p>
        </p:txBody>
      </p:sp>
    </p:spTree>
    <p:extLst>
      <p:ext uri="{BB962C8B-B14F-4D97-AF65-F5344CB8AC3E}">
        <p14:creationId xmlns:p14="http://schemas.microsoft.com/office/powerpoint/2010/main" val="1949295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Språkanalyser och rättssäkerhet</a:t>
            </a:r>
            <a:endParaRPr lang="sv-SE" dirty="0"/>
          </a:p>
        </p:txBody>
      </p:sp>
      <p:sp>
        <p:nvSpPr>
          <p:cNvPr id="3" name="Platshållare för innehåll 2"/>
          <p:cNvSpPr>
            <a:spLocks noGrp="1"/>
          </p:cNvSpPr>
          <p:nvPr>
            <p:ph idx="1"/>
          </p:nvPr>
        </p:nvSpPr>
        <p:spPr/>
        <p:txBody>
          <a:bodyPr/>
          <a:lstStyle/>
          <a:p>
            <a:r>
              <a:rPr lang="sv-SE" dirty="0" smtClean="0"/>
              <a:t>Språkanalyser är avgörande i många asylärenden. Enligt MIG 2011:15 kan språkanalyser ha ett ”betydande bevisvärde” beroende på omständigheterna i det enskilda fallet.</a:t>
            </a:r>
          </a:p>
          <a:p>
            <a:pPr marL="0" indent="0">
              <a:buNone/>
            </a:pPr>
            <a:endParaRPr lang="sv-SE" dirty="0"/>
          </a:p>
          <a:p>
            <a:r>
              <a:rPr lang="sv-SE" dirty="0" smtClean="0"/>
              <a:t>MEN trots detta får vi biträden får inte förhöra analytikern. Unikt med anonyma sakkunniga/vittnen inom svensk rättsskipning? Förutom ambassadförfrågningar då… </a:t>
            </a:r>
          </a:p>
          <a:p>
            <a:endParaRPr lang="sv-SE" dirty="0"/>
          </a:p>
          <a:p>
            <a:r>
              <a:rPr lang="sv-SE" dirty="0" smtClean="0"/>
              <a:t>Exempel på hur fel det kan bli:</a:t>
            </a:r>
          </a:p>
          <a:p>
            <a:endParaRPr lang="sv-SE" dirty="0"/>
          </a:p>
        </p:txBody>
      </p:sp>
    </p:spTree>
    <p:extLst>
      <p:ext uri="{BB962C8B-B14F-4D97-AF65-F5344CB8AC3E}">
        <p14:creationId xmlns:p14="http://schemas.microsoft.com/office/powerpoint/2010/main" val="262405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smtClean="0"/>
              <a:t>En asylsökande – tre språkanalyser</a:t>
            </a:r>
            <a:endParaRPr lang="sv-SE" sz="2400" dirty="0"/>
          </a:p>
        </p:txBody>
      </p:sp>
      <p:sp>
        <p:nvSpPr>
          <p:cNvPr id="3" name="Platshållare för innehåll 2"/>
          <p:cNvSpPr>
            <a:spLocks noGrp="1"/>
          </p:cNvSpPr>
          <p:nvPr>
            <p:ph idx="1"/>
          </p:nvPr>
        </p:nvSpPr>
        <p:spPr/>
        <p:txBody>
          <a:bodyPr>
            <a:normAutofit/>
          </a:bodyPr>
          <a:lstStyle/>
          <a:p>
            <a:r>
              <a:rPr lang="sv-SE" sz="1400" b="1" dirty="0" smtClean="0"/>
              <a:t>Språkanalys 1:</a:t>
            </a:r>
          </a:p>
          <a:p>
            <a:endParaRPr lang="sv-SE" sz="1400" dirty="0"/>
          </a:p>
          <a:p>
            <a:r>
              <a:rPr lang="sv-SE" sz="1600" b="1" dirty="0" smtClean="0"/>
              <a:t>Slutsats: </a:t>
            </a:r>
            <a:r>
              <a:rPr lang="sv-SE" sz="1600" dirty="0" smtClean="0"/>
              <a:t>Sannolikt att personen kommer från Afghanistan.</a:t>
            </a:r>
          </a:p>
          <a:p>
            <a:pPr lvl="1"/>
            <a:endParaRPr lang="sv-SE" sz="1600" dirty="0" smtClean="0"/>
          </a:p>
          <a:p>
            <a:r>
              <a:rPr lang="sv-SE" sz="1600" b="1" dirty="0" smtClean="0"/>
              <a:t>Motivering: </a:t>
            </a:r>
            <a:r>
              <a:rPr lang="sv-SE" sz="1600" dirty="0" smtClean="0"/>
              <a:t>Det </a:t>
            </a:r>
            <a:r>
              <a:rPr lang="sv-SE" sz="1600" dirty="0"/>
              <a:t>är sannolikt att vederbörande har språklig bakgrund i Afghanistan, närmare bestämt i den sydöstra delen av landet. Denna bedömning baseras på fonologiska, grammatiska och lexikala egenskaper i personens tal som är typiska för denna region. Personen talar pashto på modersmålsnivå, grammatiskt korrekt. </a:t>
            </a:r>
            <a:r>
              <a:rPr lang="sv-SE" sz="1600" dirty="0" smtClean="0"/>
              <a:t>Fonologiskt </a:t>
            </a:r>
            <a:r>
              <a:rPr lang="sv-SE" sz="1600" dirty="0"/>
              <a:t>sett talar personen södra </a:t>
            </a:r>
            <a:r>
              <a:rPr lang="sv-SE" sz="1600" dirty="0" smtClean="0"/>
              <a:t>dialekten </a:t>
            </a:r>
            <a:r>
              <a:rPr lang="sv-SE" sz="1600" dirty="0"/>
              <a:t>av pashto med ett uttal som är typiskt exempelvis för provinserna </a:t>
            </a:r>
            <a:r>
              <a:rPr lang="sv-SE" sz="1600" dirty="0" err="1"/>
              <a:t>Khost</a:t>
            </a:r>
            <a:r>
              <a:rPr lang="sv-SE" sz="1600" dirty="0"/>
              <a:t>, </a:t>
            </a:r>
            <a:r>
              <a:rPr lang="sv-SE" sz="1600" dirty="0" err="1"/>
              <a:t>Patika</a:t>
            </a:r>
            <a:r>
              <a:rPr lang="sv-SE" sz="1600" dirty="0"/>
              <a:t>, </a:t>
            </a:r>
            <a:r>
              <a:rPr lang="sv-SE" sz="1600" dirty="0" err="1"/>
              <a:t>Paktya</a:t>
            </a:r>
            <a:r>
              <a:rPr lang="sv-SE" sz="1600" dirty="0"/>
              <a:t>. </a:t>
            </a:r>
          </a:p>
          <a:p>
            <a:endParaRPr lang="sv-SE" sz="1600" dirty="0"/>
          </a:p>
          <a:p>
            <a:r>
              <a:rPr lang="sv-SE" sz="1600" dirty="0"/>
              <a:t>Vederbörande uppvisar god kännedom om den uppgivna provinsen </a:t>
            </a:r>
            <a:r>
              <a:rPr lang="sv-SE" sz="1600" dirty="0" err="1"/>
              <a:t>Khost</a:t>
            </a:r>
            <a:r>
              <a:rPr lang="sv-SE" sz="1600" dirty="0"/>
              <a:t> och om Afghanistan. </a:t>
            </a:r>
          </a:p>
          <a:p>
            <a:endParaRPr lang="sv-SE" sz="1000" dirty="0" smtClean="0"/>
          </a:p>
          <a:p>
            <a:pPr lvl="1"/>
            <a:endParaRPr lang="sv-SE" sz="1000" dirty="0" smtClean="0"/>
          </a:p>
          <a:p>
            <a:endParaRPr lang="sv-SE" sz="1400" dirty="0"/>
          </a:p>
          <a:p>
            <a:endParaRPr lang="sv-SE" dirty="0"/>
          </a:p>
        </p:txBody>
      </p:sp>
      <p:pic>
        <p:nvPicPr>
          <p:cNvPr id="4" name="Bildobjekt 3" descr="index.jpg"/>
          <p:cNvPicPr>
            <a:picLocks noChangeAspect="1"/>
          </p:cNvPicPr>
          <p:nvPr/>
        </p:nvPicPr>
        <p:blipFill>
          <a:blip r:embed="rId2">
            <a:extLst>
              <a:ext uri="{BEBA8EAE-BF5A-486C-A8C5-ECC9F3942E4B}">
                <a14:imgProps xmlns:a14="http://schemas.microsoft.com/office/drawing/2010/main">
                  <a14:imgLayer r:embed="rId3">
                    <a14:imgEffect>
                      <a14:backgroundRemoval t="5882" b="97059" l="3431" r="99020"/>
                    </a14:imgEffect>
                  </a14:imgLayer>
                </a14:imgProps>
              </a:ext>
              <a:ext uri="{28A0092B-C50C-407E-A947-70E740481C1C}">
                <a14:useLocalDpi xmlns:a14="http://schemas.microsoft.com/office/drawing/2010/main" val="0"/>
              </a:ext>
            </a:extLst>
          </a:blip>
          <a:stretch>
            <a:fillRect/>
          </a:stretch>
        </p:blipFill>
        <p:spPr>
          <a:xfrm>
            <a:off x="6096000" y="4419600"/>
            <a:ext cx="2590800" cy="2590800"/>
          </a:xfrm>
          <a:prstGeom prst="rect">
            <a:avLst/>
          </a:prstGeom>
        </p:spPr>
      </p:pic>
    </p:spTree>
    <p:extLst>
      <p:ext uri="{BB962C8B-B14F-4D97-AF65-F5344CB8AC3E}">
        <p14:creationId xmlns:p14="http://schemas.microsoft.com/office/powerpoint/2010/main" val="37515017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1400" b="1" dirty="0" smtClean="0">
                <a:solidFill>
                  <a:schemeClr val="tx1"/>
                </a:solidFill>
                <a:latin typeface="+mn-lt"/>
              </a:rPr>
              <a:t>Språkanalys 2:</a:t>
            </a:r>
            <a:endParaRPr lang="sv-SE" sz="1400" b="1" dirty="0">
              <a:solidFill>
                <a:schemeClr val="tx1"/>
              </a:solidFill>
              <a:latin typeface="+mn-lt"/>
            </a:endParaRPr>
          </a:p>
        </p:txBody>
      </p:sp>
      <p:sp>
        <p:nvSpPr>
          <p:cNvPr id="3" name="Platshållare för innehåll 2"/>
          <p:cNvSpPr>
            <a:spLocks noGrp="1"/>
          </p:cNvSpPr>
          <p:nvPr>
            <p:ph idx="1"/>
          </p:nvPr>
        </p:nvSpPr>
        <p:spPr>
          <a:xfrm>
            <a:off x="457200" y="1381125"/>
            <a:ext cx="8229600" cy="5095875"/>
          </a:xfrm>
        </p:spPr>
        <p:txBody>
          <a:bodyPr/>
          <a:lstStyle/>
          <a:p>
            <a:pPr marL="0" indent="0">
              <a:buNone/>
            </a:pPr>
            <a:endParaRPr lang="sv-SE" sz="1400" dirty="0"/>
          </a:p>
          <a:p>
            <a:r>
              <a:rPr lang="sv-SE" sz="1600" b="1" dirty="0"/>
              <a:t>Slutsats: </a:t>
            </a:r>
            <a:r>
              <a:rPr lang="sv-SE" sz="1600" dirty="0" smtClean="0"/>
              <a:t>Högst sannolikt att personen kommer från Afghanistan.</a:t>
            </a:r>
            <a:endParaRPr lang="sv-SE" sz="1600" dirty="0"/>
          </a:p>
          <a:p>
            <a:pPr lvl="1"/>
            <a:endParaRPr lang="sv-SE" sz="1600" dirty="0"/>
          </a:p>
          <a:p>
            <a:r>
              <a:rPr lang="sv-SE" sz="1600" b="1" dirty="0" smtClean="0"/>
              <a:t>Motivering: </a:t>
            </a:r>
            <a:r>
              <a:rPr lang="sv-SE" sz="1600" dirty="0" smtClean="0"/>
              <a:t>Det </a:t>
            </a:r>
            <a:r>
              <a:rPr lang="sv-SE" sz="1600" dirty="0"/>
              <a:t>är högst sannolikt att personen har språklig bakgrund i Afghanistan. Detta baseras på grammatiska, lexikala och fonologiska egenskaper i personens tal. Vederbörande talar </a:t>
            </a:r>
            <a:r>
              <a:rPr lang="sv-SE" sz="1600" dirty="0" err="1"/>
              <a:t>pashtu</a:t>
            </a:r>
            <a:r>
              <a:rPr lang="sv-SE" sz="1600" dirty="0"/>
              <a:t> på modersmålsnivå med den dialekt som talas i östra Afghanistan och provinser som </a:t>
            </a:r>
            <a:r>
              <a:rPr lang="sv-SE" sz="1600" dirty="0" err="1"/>
              <a:t>Khost</a:t>
            </a:r>
            <a:r>
              <a:rPr lang="sv-SE" sz="1600" dirty="0"/>
              <a:t> och </a:t>
            </a:r>
            <a:r>
              <a:rPr lang="sv-SE" sz="1600" dirty="0" err="1"/>
              <a:t>Paktia</a:t>
            </a:r>
            <a:r>
              <a:rPr lang="sv-SE" sz="1600" dirty="0"/>
              <a:t>. </a:t>
            </a:r>
            <a:endParaRPr lang="sv-SE" sz="1600" dirty="0" smtClean="0"/>
          </a:p>
          <a:p>
            <a:endParaRPr lang="sv-SE" sz="1600" dirty="0"/>
          </a:p>
          <a:p>
            <a:r>
              <a:rPr lang="sv-SE" sz="1600" dirty="0" smtClean="0"/>
              <a:t>Vederbörande </a:t>
            </a:r>
            <a:r>
              <a:rPr lang="sv-SE" sz="1600" dirty="0"/>
              <a:t>visar relativt goda realiakunskaper. </a:t>
            </a:r>
          </a:p>
          <a:p>
            <a:endParaRPr lang="sv-SE" sz="1600" b="1" dirty="0" smtClean="0"/>
          </a:p>
          <a:p>
            <a:endParaRPr lang="sv-SE" sz="1600" dirty="0"/>
          </a:p>
          <a:p>
            <a:endParaRPr lang="sv-SE" sz="1000" dirty="0"/>
          </a:p>
          <a:p>
            <a:endParaRPr lang="sv-SE" dirty="0"/>
          </a:p>
        </p:txBody>
      </p:sp>
      <p:pic>
        <p:nvPicPr>
          <p:cNvPr id="5" name="Bildobjekt 4" descr="index.jpg"/>
          <p:cNvPicPr>
            <a:picLocks noChangeAspect="1"/>
          </p:cNvPicPr>
          <p:nvPr/>
        </p:nvPicPr>
        <p:blipFill>
          <a:blip r:embed="rId2">
            <a:extLst>
              <a:ext uri="{BEBA8EAE-BF5A-486C-A8C5-ECC9F3942E4B}">
                <a14:imgProps xmlns:a14="http://schemas.microsoft.com/office/drawing/2010/main">
                  <a14:imgLayer r:embed="rId3">
                    <a14:imgEffect>
                      <a14:backgroundRemoval t="5882" b="97059" l="3431" r="99020"/>
                    </a14:imgEffect>
                  </a14:imgLayer>
                </a14:imgProps>
              </a:ext>
              <a:ext uri="{28A0092B-C50C-407E-A947-70E740481C1C}">
                <a14:useLocalDpi xmlns:a14="http://schemas.microsoft.com/office/drawing/2010/main" val="0"/>
              </a:ext>
            </a:extLst>
          </a:blip>
          <a:stretch>
            <a:fillRect/>
          </a:stretch>
        </p:blipFill>
        <p:spPr>
          <a:xfrm>
            <a:off x="6553200" y="3736975"/>
            <a:ext cx="2590800" cy="2590800"/>
          </a:xfrm>
          <a:prstGeom prst="rect">
            <a:avLst/>
          </a:prstGeom>
        </p:spPr>
      </p:pic>
    </p:spTree>
    <p:extLst>
      <p:ext uri="{BB962C8B-B14F-4D97-AF65-F5344CB8AC3E}">
        <p14:creationId xmlns:p14="http://schemas.microsoft.com/office/powerpoint/2010/main" val="3554824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1400" b="1" dirty="0" smtClean="0">
                <a:solidFill>
                  <a:srgbClr val="292934"/>
                </a:solidFill>
                <a:latin typeface="+mn-lt"/>
              </a:rPr>
              <a:t>Språkanalys 3:</a:t>
            </a:r>
            <a:endParaRPr lang="sv-SE" sz="1400" b="1" dirty="0">
              <a:solidFill>
                <a:srgbClr val="292934"/>
              </a:solidFill>
              <a:latin typeface="+mn-lt"/>
            </a:endParaRPr>
          </a:p>
        </p:txBody>
      </p:sp>
      <p:sp>
        <p:nvSpPr>
          <p:cNvPr id="3" name="Platshållare för innehåll 2"/>
          <p:cNvSpPr>
            <a:spLocks noGrp="1"/>
          </p:cNvSpPr>
          <p:nvPr>
            <p:ph idx="1"/>
          </p:nvPr>
        </p:nvSpPr>
        <p:spPr/>
        <p:txBody>
          <a:bodyPr>
            <a:normAutofit/>
          </a:bodyPr>
          <a:lstStyle/>
          <a:p>
            <a:pPr marL="0" indent="0">
              <a:buNone/>
            </a:pPr>
            <a:endParaRPr lang="sv-SE" sz="1400" dirty="0"/>
          </a:p>
          <a:p>
            <a:r>
              <a:rPr lang="sv-SE" sz="1600" b="1" dirty="0"/>
              <a:t>Slutsats: </a:t>
            </a:r>
            <a:r>
              <a:rPr lang="sv-SE" sz="1600" dirty="0" smtClean="0"/>
              <a:t>Personen hör uppenbarligen inte hemma i Afghanistan.</a:t>
            </a:r>
            <a:endParaRPr lang="sv-SE" sz="1600" dirty="0"/>
          </a:p>
          <a:p>
            <a:pPr lvl="1"/>
            <a:endParaRPr lang="sv-SE" sz="1500" dirty="0"/>
          </a:p>
          <a:p>
            <a:r>
              <a:rPr lang="sv-SE" sz="1500" b="1" dirty="0" smtClean="0"/>
              <a:t>Motivering: </a:t>
            </a:r>
            <a:r>
              <a:rPr lang="sv-SE" sz="1500" dirty="0" smtClean="0"/>
              <a:t>Personen</a:t>
            </a:r>
            <a:r>
              <a:rPr lang="sv-SE" sz="1500" dirty="0"/>
              <a:t>, som är en man, talar </a:t>
            </a:r>
            <a:r>
              <a:rPr lang="sv-SE" sz="1500" dirty="0" err="1"/>
              <a:t>pashtu</a:t>
            </a:r>
            <a:r>
              <a:rPr lang="sv-SE" sz="1500" dirty="0"/>
              <a:t> på inspelningen. Han talar språket på modersmålsnivå. Han säger att han kommer från provinsen </a:t>
            </a:r>
            <a:r>
              <a:rPr lang="sv-SE" sz="1500" dirty="0" err="1"/>
              <a:t>Khost</a:t>
            </a:r>
            <a:r>
              <a:rPr lang="sv-SE" sz="1500" dirty="0"/>
              <a:t> i Afghanistan. Han talar sådan </a:t>
            </a:r>
            <a:r>
              <a:rPr lang="sv-SE" sz="1500" dirty="0" err="1"/>
              <a:t>pashtu</a:t>
            </a:r>
            <a:r>
              <a:rPr lang="sv-SE" sz="1500" dirty="0"/>
              <a:t> </a:t>
            </a:r>
            <a:r>
              <a:rPr lang="sv-SE" sz="1500" dirty="0" smtClean="0"/>
              <a:t>som </a:t>
            </a:r>
            <a:r>
              <a:rPr lang="sv-SE" sz="1500" dirty="0"/>
              <a:t>uppenbarligen inte hör </a:t>
            </a:r>
            <a:r>
              <a:rPr lang="sv-SE" sz="1500" dirty="0" smtClean="0"/>
              <a:t>hemma </a:t>
            </a:r>
            <a:r>
              <a:rPr lang="sv-SE" sz="1500" dirty="0"/>
              <a:t>i Afghanistan. Han talar sådan </a:t>
            </a:r>
            <a:r>
              <a:rPr lang="sv-SE" sz="1500" dirty="0" err="1"/>
              <a:t>pashtu</a:t>
            </a:r>
            <a:r>
              <a:rPr lang="sv-SE" sz="1500" dirty="0"/>
              <a:t> som med stor sannolikhet hör hemma i NWFP i Pakistan. </a:t>
            </a:r>
          </a:p>
          <a:p>
            <a:pPr marL="0" indent="0">
              <a:buNone/>
            </a:pPr>
            <a:r>
              <a:rPr lang="sv-SE" sz="1500" dirty="0"/>
              <a:t> </a:t>
            </a:r>
          </a:p>
          <a:p>
            <a:r>
              <a:rPr lang="sv-SE" sz="1500" dirty="0"/>
              <a:t>Personen talar sådan </a:t>
            </a:r>
            <a:r>
              <a:rPr lang="sv-SE" sz="1500" dirty="0" err="1"/>
              <a:t>pashtu</a:t>
            </a:r>
            <a:r>
              <a:rPr lang="sv-SE" sz="1500" dirty="0"/>
              <a:t> som talas av </a:t>
            </a:r>
            <a:r>
              <a:rPr lang="sv-SE" sz="1500" dirty="0" err="1"/>
              <a:t>Afridi</a:t>
            </a:r>
            <a:r>
              <a:rPr lang="sv-SE" sz="1500" dirty="0"/>
              <a:t>-folket i områdena </a:t>
            </a:r>
            <a:r>
              <a:rPr lang="sv-SE" sz="1500" dirty="0" err="1"/>
              <a:t>Miranshah</a:t>
            </a:r>
            <a:r>
              <a:rPr lang="sv-SE" sz="1500" dirty="0"/>
              <a:t> och </a:t>
            </a:r>
            <a:r>
              <a:rPr lang="sv-SE" sz="1500" dirty="0" err="1"/>
              <a:t>Khyber</a:t>
            </a:r>
            <a:r>
              <a:rPr lang="sv-SE" sz="1500" dirty="0"/>
              <a:t> Agency i NWFP i Pakistan. </a:t>
            </a:r>
          </a:p>
          <a:p>
            <a:endParaRPr lang="sv-SE" sz="1500" dirty="0"/>
          </a:p>
          <a:p>
            <a:r>
              <a:rPr lang="sv-SE" sz="1500" dirty="0"/>
              <a:t>Personen har bristfälliga kunskaper om provinsen i </a:t>
            </a:r>
            <a:r>
              <a:rPr lang="sv-SE" sz="1500" dirty="0" err="1"/>
              <a:t>Khost</a:t>
            </a:r>
            <a:r>
              <a:rPr lang="sv-SE" sz="1500" dirty="0"/>
              <a:t> i Afghanistan. </a:t>
            </a:r>
          </a:p>
          <a:p>
            <a:endParaRPr lang="sv-SE" dirty="0"/>
          </a:p>
        </p:txBody>
      </p:sp>
      <p:pic>
        <p:nvPicPr>
          <p:cNvPr id="5" name="Bildobjekt 4" descr="images down.jpg"/>
          <p:cNvPicPr>
            <a:picLocks noChangeAspect="1"/>
          </p:cNvPicPr>
          <p:nvPr/>
        </p:nvPicPr>
        <p:blipFill>
          <a:blip r:embed="rId2">
            <a:extLst>
              <a:ext uri="{BEBA8EAE-BF5A-486C-A8C5-ECC9F3942E4B}">
                <a14:imgProps xmlns:a14="http://schemas.microsoft.com/office/drawing/2010/main">
                  <a14:imgLayer r:embed="rId3">
                    <a14:imgEffect>
                      <a14:backgroundRemoval t="5000" b="96389" l="6452" r="96505"/>
                    </a14:imgEffect>
                  </a14:imgLayer>
                </a14:imgProps>
              </a:ext>
              <a:ext uri="{28A0092B-C50C-407E-A947-70E740481C1C}">
                <a14:useLocalDpi xmlns:a14="http://schemas.microsoft.com/office/drawing/2010/main" val="0"/>
              </a:ext>
            </a:extLst>
          </a:blip>
          <a:stretch>
            <a:fillRect/>
          </a:stretch>
        </p:blipFill>
        <p:spPr>
          <a:xfrm>
            <a:off x="6324600" y="4191000"/>
            <a:ext cx="2362200" cy="2286000"/>
          </a:xfrm>
          <a:prstGeom prst="rect">
            <a:avLst/>
          </a:prstGeom>
        </p:spPr>
      </p:pic>
    </p:spTree>
    <p:extLst>
      <p:ext uri="{BB962C8B-B14F-4D97-AF65-F5344CB8AC3E}">
        <p14:creationId xmlns:p14="http://schemas.microsoft.com/office/powerpoint/2010/main" val="4020138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smtClean="0"/>
              <a:t>Förordnandet</a:t>
            </a:r>
            <a:endParaRPr lang="sv-SE" sz="2400" dirty="0"/>
          </a:p>
        </p:txBody>
      </p:sp>
      <p:sp>
        <p:nvSpPr>
          <p:cNvPr id="3" name="Platshållare för innehåll 2"/>
          <p:cNvSpPr>
            <a:spLocks noGrp="1"/>
          </p:cNvSpPr>
          <p:nvPr>
            <p:ph idx="1"/>
          </p:nvPr>
        </p:nvSpPr>
        <p:spPr/>
        <p:txBody>
          <a:bodyPr/>
          <a:lstStyle/>
          <a:p>
            <a:pPr marL="0" indent="0">
              <a:buNone/>
            </a:pPr>
            <a:r>
              <a:rPr lang="sv-SE" dirty="0" smtClean="0"/>
              <a:t>Tre olika typer:</a:t>
            </a:r>
          </a:p>
          <a:p>
            <a:endParaRPr lang="sv-SE" dirty="0"/>
          </a:p>
          <a:p>
            <a:r>
              <a:rPr lang="sv-SE" dirty="0" smtClean="0"/>
              <a:t>Förordnande från listan – telefonsamtal</a:t>
            </a:r>
          </a:p>
          <a:p>
            <a:endParaRPr lang="sv-SE" dirty="0"/>
          </a:p>
          <a:p>
            <a:r>
              <a:rPr lang="sv-SE" dirty="0" smtClean="0"/>
              <a:t>Förordnande från listan – dataförordnande</a:t>
            </a:r>
          </a:p>
          <a:p>
            <a:endParaRPr lang="sv-SE" dirty="0"/>
          </a:p>
          <a:p>
            <a:r>
              <a:rPr lang="sv-SE" dirty="0" smtClean="0"/>
              <a:t>Begärda förordnanden</a:t>
            </a:r>
          </a:p>
          <a:p>
            <a:endParaRPr lang="sv-SE" dirty="0"/>
          </a:p>
          <a:p>
            <a:pPr lvl="1"/>
            <a:r>
              <a:rPr lang="sv-SE" dirty="0" smtClean="0"/>
              <a:t>Asylsökandes val av biträde skall godtas, om det inte finns särskilda skäl mot det (26 § Rättshjälpslagen)</a:t>
            </a:r>
            <a:endParaRPr lang="sv-SE" dirty="0"/>
          </a:p>
        </p:txBody>
      </p:sp>
    </p:spTree>
    <p:extLst>
      <p:ext uri="{BB962C8B-B14F-4D97-AF65-F5344CB8AC3E}">
        <p14:creationId xmlns:p14="http://schemas.microsoft.com/office/powerpoint/2010/main" val="351867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r>
              <a:rPr lang="sv-SE" dirty="0" smtClean="0"/>
              <a:t>Vilken av analyserna hade ett ”betydande bevisvärde”?</a:t>
            </a:r>
            <a:endParaRPr lang="sv-SE" dirty="0"/>
          </a:p>
        </p:txBody>
      </p:sp>
    </p:spTree>
    <p:extLst>
      <p:ext uri="{BB962C8B-B14F-4D97-AF65-F5344CB8AC3E}">
        <p14:creationId xmlns:p14="http://schemas.microsoft.com/office/powerpoint/2010/main" val="28886998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sz="3600" dirty="0" smtClean="0"/>
              <a:t>Särskilt ömmande omständigheter</a:t>
            </a:r>
            <a:endParaRPr lang="sv-SE" sz="3600" dirty="0"/>
          </a:p>
        </p:txBody>
      </p:sp>
    </p:spTree>
    <p:extLst>
      <p:ext uri="{BB962C8B-B14F-4D97-AF65-F5344CB8AC3E}">
        <p14:creationId xmlns:p14="http://schemas.microsoft.com/office/powerpoint/2010/main" val="141884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Ny lagstiftning sedan 1 juli 2014</a:t>
            </a:r>
            <a:endParaRPr lang="sv-SE" sz="3200" dirty="0"/>
          </a:p>
        </p:txBody>
      </p:sp>
      <p:sp>
        <p:nvSpPr>
          <p:cNvPr id="3" name="Platshållare för innehåll 2"/>
          <p:cNvSpPr>
            <a:spLocks noGrp="1"/>
          </p:cNvSpPr>
          <p:nvPr>
            <p:ph idx="1"/>
          </p:nvPr>
        </p:nvSpPr>
        <p:spPr/>
        <p:txBody>
          <a:bodyPr/>
          <a:lstStyle/>
          <a:p>
            <a:pPr marL="0" indent="0">
              <a:buNone/>
            </a:pPr>
            <a:r>
              <a:rPr lang="sv-SE" b="1" dirty="0" smtClean="0"/>
              <a:t>Barn får uppehållstillstånd </a:t>
            </a:r>
            <a:r>
              <a:rPr lang="sv-SE" b="1" dirty="0"/>
              <a:t>på grund av </a:t>
            </a:r>
            <a:r>
              <a:rPr lang="sv-SE" b="1" dirty="0" smtClean="0"/>
              <a:t>”särskilt </a:t>
            </a:r>
            <a:r>
              <a:rPr lang="sv-SE" b="1" dirty="0"/>
              <a:t>ömmande </a:t>
            </a:r>
            <a:r>
              <a:rPr lang="sv-SE" b="1" dirty="0" smtClean="0"/>
              <a:t>omständigheter”</a:t>
            </a:r>
          </a:p>
          <a:p>
            <a:pPr marL="0" indent="0">
              <a:buNone/>
            </a:pPr>
            <a:endParaRPr lang="sv-SE" b="1" dirty="0"/>
          </a:p>
          <a:p>
            <a:pPr marL="0" indent="0">
              <a:buNone/>
            </a:pPr>
            <a:r>
              <a:rPr lang="sv-SE" sz="2000" b="1" dirty="0" smtClean="0"/>
              <a:t>5 kap. 6 </a:t>
            </a:r>
            <a:r>
              <a:rPr lang="sv-SE" sz="2000" b="1" dirty="0"/>
              <a:t>§</a:t>
            </a:r>
            <a:r>
              <a:rPr lang="sv-SE" sz="2000" dirty="0"/>
              <a:t> Om uppehållstillstånd inte kan ges på annan grund, får tillstånd beviljas en utlänning om det vid en samlad bedömning av utlänningens situation finns sådana synnerligen ömmande omständigheter att han eller hon bör tillåtas stanna i Sverige. Vid bedömningen ska utlänningens hälsotillstånd, anpassning till Sverige och situation i hemlandet särskilt </a:t>
            </a:r>
            <a:r>
              <a:rPr lang="sv-SE" sz="2000" dirty="0" smtClean="0"/>
              <a:t>beaktas.</a:t>
            </a:r>
          </a:p>
          <a:p>
            <a:pPr marL="0" indent="0">
              <a:buNone/>
            </a:pPr>
            <a:endParaRPr lang="sv-SE" sz="2000" dirty="0" smtClean="0"/>
          </a:p>
          <a:p>
            <a:pPr marL="0" indent="0">
              <a:buNone/>
            </a:pPr>
            <a:r>
              <a:rPr lang="sv-SE" sz="2000" dirty="0" smtClean="0"/>
              <a:t>För </a:t>
            </a:r>
            <a:r>
              <a:rPr lang="sv-SE" sz="2000" dirty="0"/>
              <a:t>barn får uppehållstillstånd enligt första stycket beviljas om omständigheterna är särskilt ömmande. Lag (2014:433).</a:t>
            </a:r>
          </a:p>
        </p:txBody>
      </p:sp>
    </p:spTree>
    <p:extLst>
      <p:ext uri="{BB962C8B-B14F-4D97-AF65-F5344CB8AC3E}">
        <p14:creationId xmlns:p14="http://schemas.microsoft.com/office/powerpoint/2010/main" val="168761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Syftet med lagändringen</a:t>
            </a:r>
            <a:endParaRPr lang="sv-SE" dirty="0"/>
          </a:p>
        </p:txBody>
      </p:sp>
      <p:sp>
        <p:nvSpPr>
          <p:cNvPr id="3" name="Platshållare för innehåll 2"/>
          <p:cNvSpPr>
            <a:spLocks noGrp="1"/>
          </p:cNvSpPr>
          <p:nvPr>
            <p:ph idx="1"/>
          </p:nvPr>
        </p:nvSpPr>
        <p:spPr/>
        <p:txBody>
          <a:bodyPr>
            <a:normAutofit/>
          </a:bodyPr>
          <a:lstStyle/>
          <a:p>
            <a:endParaRPr lang="sv-SE" dirty="0"/>
          </a:p>
          <a:p>
            <a:pPr marL="0" indent="0">
              <a:buNone/>
            </a:pPr>
            <a:r>
              <a:rPr lang="sv-SE" sz="2000" dirty="0" smtClean="0"/>
              <a:t>Prop</a:t>
            </a:r>
            <a:r>
              <a:rPr lang="sv-SE" sz="2000" dirty="0"/>
              <a:t>. </a:t>
            </a:r>
            <a:r>
              <a:rPr lang="sv-SE" sz="2000" dirty="0" smtClean="0"/>
              <a:t>2013</a:t>
            </a:r>
            <a:r>
              <a:rPr lang="sv-SE" sz="2000" dirty="0"/>
              <a:t>/14:</a:t>
            </a:r>
            <a:r>
              <a:rPr lang="sv-SE" sz="2000" dirty="0" smtClean="0"/>
              <a:t>216:</a:t>
            </a:r>
          </a:p>
          <a:p>
            <a:pPr marL="0" indent="0">
              <a:buNone/>
            </a:pPr>
            <a:endParaRPr lang="sv-SE" sz="2000" dirty="0"/>
          </a:p>
          <a:p>
            <a:r>
              <a:rPr lang="sv-SE" sz="2000" dirty="0" smtClean="0"/>
              <a:t>Sid 1</a:t>
            </a:r>
            <a:r>
              <a:rPr lang="sv-SE" sz="2000" dirty="0"/>
              <a:t>: </a:t>
            </a:r>
            <a:r>
              <a:rPr lang="sv-SE" sz="2000" dirty="0" smtClean="0"/>
              <a:t>”Syftet </a:t>
            </a:r>
            <a:r>
              <a:rPr lang="sv-SE" sz="2000" dirty="0"/>
              <a:t>med förslagen är att ytterligare lyfta fram barnrättsperspektivet och framhålla principen om barnets bästa samt därmed </a:t>
            </a:r>
            <a:r>
              <a:rPr lang="sv-SE" sz="2000" b="1" dirty="0"/>
              <a:t>möjliggöra att fler barn ska kunna omfattas av bestämmelserna och beviljas uppehållstillstånd</a:t>
            </a:r>
            <a:r>
              <a:rPr lang="sv-SE" sz="2000" dirty="0" smtClean="0"/>
              <a:t>.”</a:t>
            </a:r>
          </a:p>
          <a:p>
            <a:endParaRPr lang="sv-SE" dirty="0"/>
          </a:p>
        </p:txBody>
      </p:sp>
    </p:spTree>
    <p:extLst>
      <p:ext uri="{BB962C8B-B14F-4D97-AF65-F5344CB8AC3E}">
        <p14:creationId xmlns:p14="http://schemas.microsoft.com/office/powerpoint/2010/main" val="1586720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Exemplifiering i Prop</a:t>
            </a:r>
            <a:r>
              <a:rPr lang="sv-SE" sz="3200" dirty="0"/>
              <a:t>. 2013/14:</a:t>
            </a:r>
            <a:r>
              <a:rPr lang="sv-SE" sz="3200" dirty="0" smtClean="0"/>
              <a:t>216, sidan 20</a:t>
            </a:r>
            <a:endParaRPr lang="sv-SE" sz="3200" dirty="0"/>
          </a:p>
        </p:txBody>
      </p:sp>
      <p:sp>
        <p:nvSpPr>
          <p:cNvPr id="3" name="Platshållare för innehåll 2"/>
          <p:cNvSpPr>
            <a:spLocks noGrp="1"/>
          </p:cNvSpPr>
          <p:nvPr>
            <p:ph idx="1"/>
          </p:nvPr>
        </p:nvSpPr>
        <p:spPr>
          <a:noFill/>
          <a:ln>
            <a:noFill/>
          </a:ln>
        </p:spPr>
        <p:txBody>
          <a:bodyPr/>
          <a:lstStyle/>
          <a:p>
            <a:pPr marL="457200" indent="-457200">
              <a:buFont typeface="+mj-lt"/>
              <a:buAutoNum type="arabicPeriod"/>
            </a:pPr>
            <a:r>
              <a:rPr lang="sv-SE" sz="1600" dirty="0" smtClean="0"/>
              <a:t>Medicinskt </a:t>
            </a:r>
            <a:r>
              <a:rPr lang="sv-SE" sz="1600" dirty="0"/>
              <a:t>tillstånd som kräver avancerad vård, och </a:t>
            </a:r>
            <a:r>
              <a:rPr lang="sv-SE" sz="1600" dirty="0" smtClean="0"/>
              <a:t>det är </a:t>
            </a:r>
            <a:r>
              <a:rPr lang="sv-SE" sz="1600" b="1" dirty="0"/>
              <a:t>oklart </a:t>
            </a:r>
            <a:r>
              <a:rPr lang="sv-SE" sz="1600" dirty="0"/>
              <a:t>om det finns tillgång till vård i hemlandet</a:t>
            </a:r>
            <a:r>
              <a:rPr lang="sv-SE" sz="1600" dirty="0" smtClean="0"/>
              <a:t>.</a:t>
            </a:r>
          </a:p>
          <a:p>
            <a:pPr marL="457200" indent="-457200">
              <a:buFont typeface="+mj-lt"/>
              <a:buAutoNum type="arabicPeriod"/>
            </a:pPr>
            <a:endParaRPr lang="sv-SE" sz="1600" dirty="0" smtClean="0"/>
          </a:p>
          <a:p>
            <a:pPr marL="457200" indent="-457200">
              <a:buFont typeface="+mj-lt"/>
              <a:buAutoNum type="arabicPeriod"/>
            </a:pPr>
            <a:r>
              <a:rPr lang="sv-SE" sz="1600" dirty="0" smtClean="0"/>
              <a:t>Svårartad </a:t>
            </a:r>
            <a:r>
              <a:rPr lang="sv-SE" sz="1600" dirty="0"/>
              <a:t>sjukdom och det är konstaterat att ett uppbrott på ett </a:t>
            </a:r>
            <a:r>
              <a:rPr lang="sv-SE" sz="1600" dirty="0" smtClean="0"/>
              <a:t>avgörande sätt </a:t>
            </a:r>
            <a:r>
              <a:rPr lang="sv-SE" sz="1600" dirty="0"/>
              <a:t>skulle få märkbara negativa konsekvenser för barnets </a:t>
            </a:r>
            <a:r>
              <a:rPr lang="sv-SE" sz="1600" dirty="0" smtClean="0"/>
              <a:t>sjukdomstillstånd.</a:t>
            </a:r>
          </a:p>
          <a:p>
            <a:pPr marL="457200" indent="-457200">
              <a:buFont typeface="+mj-lt"/>
              <a:buAutoNum type="arabicPeriod"/>
            </a:pPr>
            <a:endParaRPr lang="sv-SE" sz="1600" dirty="0"/>
          </a:p>
          <a:p>
            <a:pPr marL="457200" indent="-457200">
              <a:buFont typeface="+mj-lt"/>
              <a:buAutoNum type="arabicPeriod"/>
            </a:pPr>
            <a:r>
              <a:rPr lang="sv-SE" sz="1600" dirty="0" smtClean="0"/>
              <a:t>Svåra </a:t>
            </a:r>
            <a:r>
              <a:rPr lang="sv-SE" sz="1600" dirty="0"/>
              <a:t>traumatiska händelser i hemlandet som inte konstituerar </a:t>
            </a:r>
            <a:r>
              <a:rPr lang="sv-SE" sz="1600" dirty="0" smtClean="0"/>
              <a:t>skyddsbehov</a:t>
            </a:r>
            <a:r>
              <a:rPr lang="sv-SE" sz="1600" dirty="0"/>
              <a:t>, men där dessa händelser har orsakat barnet allvarliga besvär och ett </a:t>
            </a:r>
            <a:r>
              <a:rPr lang="sv-SE" sz="1600" dirty="0" smtClean="0"/>
              <a:t>återvändande till miljön </a:t>
            </a:r>
            <a:r>
              <a:rPr lang="sv-SE" sz="1600" dirty="0"/>
              <a:t>i hemlandet påtagligt skulle förvärra besvären</a:t>
            </a:r>
            <a:r>
              <a:rPr lang="sv-SE" sz="1600" dirty="0" smtClean="0"/>
              <a:t>.</a:t>
            </a:r>
          </a:p>
          <a:p>
            <a:pPr marL="457200" indent="-457200">
              <a:buFont typeface="+mj-lt"/>
              <a:buAutoNum type="arabicPeriod"/>
            </a:pPr>
            <a:endParaRPr lang="sv-SE" sz="1600" dirty="0" smtClean="0"/>
          </a:p>
          <a:p>
            <a:pPr marL="457200" indent="-457200">
              <a:buFont typeface="+mj-lt"/>
              <a:buAutoNum type="arabicPeriod"/>
            </a:pPr>
            <a:r>
              <a:rPr lang="sv-SE" sz="1600" dirty="0" smtClean="0"/>
              <a:t>Olycka </a:t>
            </a:r>
            <a:r>
              <a:rPr lang="sv-SE" sz="1600" dirty="0"/>
              <a:t>eller annat allvarligt tillbud som inträffat i </a:t>
            </a:r>
            <a:r>
              <a:rPr lang="sv-SE" sz="1600" dirty="0" smtClean="0"/>
              <a:t>Sverige</a:t>
            </a:r>
            <a:r>
              <a:rPr lang="sv-SE" sz="1600" dirty="0"/>
              <a:t> </a:t>
            </a:r>
            <a:r>
              <a:rPr lang="sv-SE" sz="1600" dirty="0" smtClean="0"/>
              <a:t>och barnet är </a:t>
            </a:r>
            <a:r>
              <a:rPr lang="sv-SE" sz="1600" dirty="0"/>
              <a:t>i behov av fortgående vård som inte är av övergående natur</a:t>
            </a:r>
            <a:r>
              <a:rPr lang="sv-SE" sz="1600" dirty="0" smtClean="0"/>
              <a:t>.</a:t>
            </a:r>
          </a:p>
          <a:p>
            <a:pPr marL="457200" indent="-457200">
              <a:buFont typeface="+mj-lt"/>
              <a:buAutoNum type="arabicPeriod"/>
            </a:pPr>
            <a:endParaRPr lang="sv-SE" sz="1600" dirty="0" smtClean="0"/>
          </a:p>
          <a:p>
            <a:pPr marL="457200" indent="-457200">
              <a:buFont typeface="+mj-lt"/>
              <a:buAutoNum type="arabicPeriod"/>
            </a:pPr>
            <a:r>
              <a:rPr lang="sv-SE" sz="1600" dirty="0" smtClean="0"/>
              <a:t>Barnet </a:t>
            </a:r>
            <a:r>
              <a:rPr lang="sv-SE" sz="1600" dirty="0"/>
              <a:t>är omhändertaget av sociala </a:t>
            </a:r>
            <a:r>
              <a:rPr lang="sv-SE" sz="1600" dirty="0" smtClean="0"/>
              <a:t>myndigheter.</a:t>
            </a:r>
          </a:p>
          <a:p>
            <a:pPr marL="0" indent="0">
              <a:buNone/>
            </a:pPr>
            <a:endParaRPr lang="sv-SE" sz="1600" dirty="0" smtClean="0"/>
          </a:p>
          <a:p>
            <a:pPr marL="457200" indent="-457200">
              <a:buFont typeface="+mj-lt"/>
              <a:buAutoNum type="arabicPeriod"/>
            </a:pPr>
            <a:endParaRPr lang="sv-SE" sz="1600" dirty="0" smtClean="0"/>
          </a:p>
          <a:p>
            <a:pPr marL="457200" indent="-457200">
              <a:buFont typeface="+mj-lt"/>
              <a:buAutoNum type="arabicPeriod"/>
            </a:pPr>
            <a:endParaRPr lang="sv-SE" sz="1600" dirty="0"/>
          </a:p>
          <a:p>
            <a:pPr marL="457200" indent="-457200">
              <a:buFont typeface="+mj-lt"/>
              <a:buAutoNum type="arabicPeriod"/>
            </a:pPr>
            <a:endParaRPr lang="sv-SE" dirty="0" smtClean="0"/>
          </a:p>
          <a:p>
            <a:pPr marL="0" indent="0">
              <a:buNone/>
            </a:pPr>
            <a:endParaRPr lang="sv-SE" dirty="0" smtClean="0"/>
          </a:p>
          <a:p>
            <a:endParaRPr lang="sv-SE" dirty="0"/>
          </a:p>
        </p:txBody>
      </p:sp>
    </p:spTree>
    <p:extLst>
      <p:ext uri="{BB962C8B-B14F-4D97-AF65-F5344CB8AC3E}">
        <p14:creationId xmlns:p14="http://schemas.microsoft.com/office/powerpoint/2010/main" val="270872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a:t>o</a:t>
            </a:r>
            <a:r>
              <a:rPr lang="sv-SE" sz="3200" dirty="0" smtClean="0"/>
              <a:t>ch…anknytning till Sverige!</a:t>
            </a:r>
            <a:endParaRPr lang="sv-SE" sz="3200" dirty="0"/>
          </a:p>
        </p:txBody>
      </p:sp>
      <p:sp>
        <p:nvSpPr>
          <p:cNvPr id="3" name="Platshållare för innehåll 2"/>
          <p:cNvSpPr>
            <a:spLocks noGrp="1"/>
          </p:cNvSpPr>
          <p:nvPr>
            <p:ph idx="1"/>
          </p:nvPr>
        </p:nvSpPr>
        <p:spPr/>
        <p:txBody>
          <a:bodyPr>
            <a:normAutofit/>
          </a:bodyPr>
          <a:lstStyle/>
          <a:p>
            <a:pPr marL="457200" indent="-457200">
              <a:buFont typeface="+mj-lt"/>
              <a:buAutoNum type="arabicPeriod" startAt="6"/>
            </a:pPr>
            <a:r>
              <a:rPr lang="sv-SE" sz="2000" b="1" dirty="0"/>
              <a:t>Barnet saknar nätverk i hemlandet </a:t>
            </a:r>
            <a:r>
              <a:rPr lang="sv-SE" sz="2000" b="1" dirty="0" smtClean="0"/>
              <a:t>och har </a:t>
            </a:r>
            <a:r>
              <a:rPr lang="sv-SE" sz="2000" b="1" dirty="0"/>
              <a:t>fått ett nätverk i Sverige och att avsaknaden av detta nätverk allvarligt skulle äventyra barnets framtida psykosociala utveckling.</a:t>
            </a:r>
          </a:p>
          <a:p>
            <a:pPr marL="0" indent="0">
              <a:buNone/>
            </a:pPr>
            <a:endParaRPr lang="sv-SE" sz="2000" b="1" dirty="0"/>
          </a:p>
          <a:p>
            <a:pPr marL="457200" indent="-457200">
              <a:buFont typeface="+mj-lt"/>
              <a:buAutoNum type="arabicPeriod" startAt="6"/>
            </a:pPr>
            <a:r>
              <a:rPr lang="sv-SE" sz="2000" b="1" dirty="0" smtClean="0"/>
              <a:t>Vistelsetiden </a:t>
            </a:r>
            <a:r>
              <a:rPr lang="sv-SE" sz="2000" b="1" dirty="0"/>
              <a:t>i sig är en omständighet som </a:t>
            </a:r>
            <a:r>
              <a:rPr lang="sv-SE" sz="2000" b="1" dirty="0" smtClean="0"/>
              <a:t>kan </a:t>
            </a:r>
            <a:r>
              <a:rPr lang="sv-SE" sz="2000" b="1" dirty="0"/>
              <a:t>komma att beaktas när det gäller barnets anpassning till Sverige. Det </a:t>
            </a:r>
            <a:r>
              <a:rPr lang="sv-SE" sz="2000" b="1" dirty="0" smtClean="0"/>
              <a:t>är barnets </a:t>
            </a:r>
            <a:r>
              <a:rPr lang="sv-SE" sz="2000" b="1" dirty="0"/>
              <a:t>anknytning till Sverige som är det väsentliga i detta </a:t>
            </a:r>
            <a:r>
              <a:rPr lang="sv-SE" sz="2000" b="1" dirty="0" smtClean="0"/>
              <a:t>sammanhang</a:t>
            </a:r>
            <a:r>
              <a:rPr lang="sv-SE" sz="2000" b="1" dirty="0"/>
              <a:t>. </a:t>
            </a:r>
          </a:p>
        </p:txBody>
      </p:sp>
    </p:spTree>
    <p:extLst>
      <p:ext uri="{BB962C8B-B14F-4D97-AF65-F5344CB8AC3E}">
        <p14:creationId xmlns:p14="http://schemas.microsoft.com/office/powerpoint/2010/main" val="1505263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Mer om anknytning till Sverige</a:t>
            </a:r>
            <a:endParaRPr lang="sv-SE" sz="3200" dirty="0"/>
          </a:p>
        </p:txBody>
      </p:sp>
      <p:sp>
        <p:nvSpPr>
          <p:cNvPr id="3" name="Platshållare för innehåll 2"/>
          <p:cNvSpPr>
            <a:spLocks noGrp="1"/>
          </p:cNvSpPr>
          <p:nvPr>
            <p:ph idx="1"/>
          </p:nvPr>
        </p:nvSpPr>
        <p:spPr/>
        <p:txBody>
          <a:bodyPr>
            <a:normAutofit lnSpcReduction="10000"/>
          </a:bodyPr>
          <a:lstStyle/>
          <a:p>
            <a:r>
              <a:rPr lang="sv-SE" sz="2000" dirty="0" smtClean="0"/>
              <a:t>Oftast det viktigaste skälet i preskriberade ärenden med lång vistelsetid, som dock ofta i huvudsak är illegal.</a:t>
            </a:r>
          </a:p>
          <a:p>
            <a:endParaRPr lang="sv-SE" sz="2000" dirty="0" smtClean="0"/>
          </a:p>
          <a:p>
            <a:r>
              <a:rPr lang="sv-SE" sz="2000" dirty="0" smtClean="0"/>
              <a:t>Tydligt i proppen:</a:t>
            </a:r>
          </a:p>
          <a:p>
            <a:pPr marL="0" indent="0">
              <a:buNone/>
            </a:pPr>
            <a:endParaRPr lang="sv-SE" sz="2000" dirty="0" smtClean="0"/>
          </a:p>
          <a:p>
            <a:pPr marL="274320" lvl="1" indent="0">
              <a:buNone/>
            </a:pPr>
            <a:r>
              <a:rPr lang="sv-SE" dirty="0" smtClean="0"/>
              <a:t>Sidan 20: ”I </a:t>
            </a:r>
            <a:r>
              <a:rPr lang="sv-SE" dirty="0"/>
              <a:t>den sammantagna bedömningen bör även ett underårigt </a:t>
            </a:r>
            <a:r>
              <a:rPr lang="sv-SE" dirty="0" smtClean="0"/>
              <a:t>barns bristande </a:t>
            </a:r>
            <a:r>
              <a:rPr lang="sv-SE" dirty="0"/>
              <a:t>möjligheter att påverka sin egen situation och vistelse i </a:t>
            </a:r>
            <a:r>
              <a:rPr lang="sv-SE" dirty="0" smtClean="0"/>
              <a:t>Sverige kunna </a:t>
            </a:r>
            <a:r>
              <a:rPr lang="sv-SE" dirty="0"/>
              <a:t>beaktas</a:t>
            </a:r>
            <a:r>
              <a:rPr lang="sv-SE" dirty="0" smtClean="0"/>
              <a:t>.”</a:t>
            </a:r>
          </a:p>
          <a:p>
            <a:pPr marL="274320" lvl="1" indent="0">
              <a:buNone/>
            </a:pPr>
            <a:endParaRPr lang="sv-SE" dirty="0"/>
          </a:p>
          <a:p>
            <a:pPr marL="274320" lvl="1" indent="0">
              <a:buNone/>
            </a:pPr>
            <a:r>
              <a:rPr lang="sv-SE" dirty="0" smtClean="0"/>
              <a:t>= illegal vistelsetid skall beaktas</a:t>
            </a:r>
          </a:p>
          <a:p>
            <a:pPr marL="274320" lvl="1" indent="0">
              <a:buNone/>
            </a:pPr>
            <a:r>
              <a:rPr lang="sv-SE" dirty="0"/>
              <a:t>(</a:t>
            </a:r>
            <a:r>
              <a:rPr lang="sv-SE" dirty="0" smtClean="0"/>
              <a:t>artikel 8 i Europakonventionen och MIG 2012:13)</a:t>
            </a:r>
          </a:p>
          <a:p>
            <a:pPr marL="274320" lvl="1" indent="0">
              <a:buNone/>
            </a:pPr>
            <a:endParaRPr lang="sv-SE" dirty="0"/>
          </a:p>
          <a:p>
            <a:pPr marL="274320" lvl="1" indent="0">
              <a:buNone/>
            </a:pPr>
            <a:r>
              <a:rPr lang="sv-SE" dirty="0"/>
              <a:t>Vistelsetid </a:t>
            </a:r>
            <a:r>
              <a:rPr lang="sv-SE" dirty="0" smtClean="0"/>
              <a:t>är i </a:t>
            </a:r>
            <a:r>
              <a:rPr lang="sv-SE" dirty="0"/>
              <a:t>sig inte avgörande, utan anknytningen. Vistelsetiden torde dock ha starkt samband med anknytningen…</a:t>
            </a:r>
          </a:p>
          <a:p>
            <a:pPr marL="274320" lvl="1" indent="0">
              <a:buNone/>
            </a:pPr>
            <a:endParaRPr lang="sv-SE" dirty="0" smtClean="0"/>
          </a:p>
          <a:p>
            <a:pPr marL="0" indent="0">
              <a:buNone/>
            </a:pPr>
            <a:endParaRPr lang="sv-SE" dirty="0"/>
          </a:p>
        </p:txBody>
      </p:sp>
    </p:spTree>
    <p:extLst>
      <p:ext uri="{BB962C8B-B14F-4D97-AF65-F5344CB8AC3E}">
        <p14:creationId xmlns:p14="http://schemas.microsoft.com/office/powerpoint/2010/main" val="181535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blinds(horizontal)">
                                      <p:cBhvr>
                                        <p:cTn id="11" dur="500"/>
                                        <p:tgtEl>
                                          <p:spTgt spid="3">
                                            <p:txEl>
                                              <p:pRg st="4" end="4"/>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blinds(horizontal)">
                                      <p:cBhvr>
                                        <p:cTn id="21" dur="500"/>
                                        <p:tgtEl>
                                          <p:spTgt spid="3">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blinds(horizontal)">
                                      <p:cBhvr>
                                        <p:cTn id="2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Vilken anknytning krävs för uppehållstillstånd?</a:t>
            </a:r>
            <a:endParaRPr lang="sv-SE" sz="3200" dirty="0"/>
          </a:p>
        </p:txBody>
      </p:sp>
      <p:sp>
        <p:nvSpPr>
          <p:cNvPr id="3" name="Platshållare för innehåll 2"/>
          <p:cNvSpPr>
            <a:spLocks noGrp="1"/>
          </p:cNvSpPr>
          <p:nvPr>
            <p:ph idx="1"/>
          </p:nvPr>
        </p:nvSpPr>
        <p:spPr/>
        <p:txBody>
          <a:bodyPr>
            <a:normAutofit/>
          </a:bodyPr>
          <a:lstStyle/>
          <a:p>
            <a:r>
              <a:rPr lang="sv-SE" sz="2000" dirty="0" smtClean="0"/>
              <a:t>Saknas hittills praxis från Migrationsöverdomstolen, men…</a:t>
            </a:r>
          </a:p>
          <a:p>
            <a:endParaRPr lang="sv-SE" sz="2000" dirty="0" smtClean="0"/>
          </a:p>
          <a:p>
            <a:r>
              <a:rPr lang="sv-SE" sz="2000" dirty="0" smtClean="0"/>
              <a:t>Mål UM 9254-13 fick prövningstillstånd redan i april 2014. Målet gäller ”Fråga om utvisning av en flicka som vistats i Sverige med sin familj under fem år är proportionerligt eller om det finns grund för att bevilja uppehållstillstånd.”</a:t>
            </a:r>
            <a:endParaRPr lang="sv-SE" sz="2000" dirty="0"/>
          </a:p>
        </p:txBody>
      </p:sp>
    </p:spTree>
    <p:extLst>
      <p:ext uri="{BB962C8B-B14F-4D97-AF65-F5344CB8AC3E}">
        <p14:creationId xmlns:p14="http://schemas.microsoft.com/office/powerpoint/2010/main" val="112746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I den långa väntan på </a:t>
            </a:r>
            <a:r>
              <a:rPr lang="sv-SE" sz="3200" dirty="0" err="1" smtClean="0"/>
              <a:t>MiÖD</a:t>
            </a:r>
            <a:r>
              <a:rPr lang="sv-SE" sz="3200" dirty="0" smtClean="0"/>
              <a:t>…</a:t>
            </a:r>
            <a:endParaRPr lang="sv-SE" sz="3200" dirty="0"/>
          </a:p>
        </p:txBody>
      </p:sp>
      <p:sp>
        <p:nvSpPr>
          <p:cNvPr id="3" name="Platshållare för innehåll 2"/>
          <p:cNvSpPr>
            <a:spLocks noGrp="1"/>
          </p:cNvSpPr>
          <p:nvPr>
            <p:ph idx="1"/>
          </p:nvPr>
        </p:nvSpPr>
        <p:spPr/>
        <p:txBody>
          <a:bodyPr>
            <a:normAutofit/>
          </a:bodyPr>
          <a:lstStyle/>
          <a:p>
            <a:r>
              <a:rPr lang="sv-SE" sz="2000" b="1" dirty="0" smtClean="0"/>
              <a:t>Migrationsverkets ”Rättsligt </a:t>
            </a:r>
            <a:r>
              <a:rPr lang="sv-SE" sz="2000" b="1" dirty="0"/>
              <a:t>ställningstagande angående prövning och bedömning av barns ärenden om uppehållstillstånd enligt 5 kap. 6 § och 12 kap. 18 § första stycket 3 </a:t>
            </a:r>
            <a:r>
              <a:rPr lang="sv-SE" sz="2000" b="1" dirty="0" smtClean="0"/>
              <a:t>utlänningslagen” </a:t>
            </a:r>
            <a:r>
              <a:rPr lang="sv-SE" sz="2000" b="1" dirty="0"/>
              <a:t>- RCI 15/</a:t>
            </a:r>
            <a:r>
              <a:rPr lang="sv-SE" sz="2000" b="1" dirty="0" smtClean="0"/>
              <a:t>2014, </a:t>
            </a:r>
            <a:r>
              <a:rPr lang="sv-SE" sz="2000" b="1" dirty="0" err="1" smtClean="0"/>
              <a:t>Lifos</a:t>
            </a:r>
            <a:r>
              <a:rPr lang="sv-SE" sz="2000" b="1" dirty="0" smtClean="0"/>
              <a:t> 33228.</a:t>
            </a:r>
          </a:p>
          <a:p>
            <a:endParaRPr lang="sv-SE" sz="2000" dirty="0" smtClean="0"/>
          </a:p>
          <a:p>
            <a:r>
              <a:rPr lang="sv-SE" sz="2000" dirty="0" smtClean="0"/>
              <a:t>Sidorna 4-5 berör anpassning till Sverige:</a:t>
            </a:r>
          </a:p>
          <a:p>
            <a:pPr lvl="1"/>
            <a:r>
              <a:rPr lang="sv-SE" dirty="0" smtClean="0"/>
              <a:t>Anpassning som skett under illegal vistelsetid kan inte bortses ifrån, men en anpassning under legal vistelsetid ger större tyngd.</a:t>
            </a:r>
          </a:p>
          <a:p>
            <a:pPr lvl="1"/>
            <a:r>
              <a:rPr lang="sv-SE" dirty="0" smtClean="0"/>
              <a:t>Anpassning under högstadie- eller gymnasietid är många gånger större än för yngre barn.</a:t>
            </a:r>
          </a:p>
          <a:p>
            <a:pPr lvl="1"/>
            <a:r>
              <a:rPr lang="sv-SE" dirty="0" smtClean="0"/>
              <a:t>Omständigheter att ett barn har levt gömt, flyttat ofta eller har bott på samma ställe kan påverka anknytning.</a:t>
            </a:r>
          </a:p>
          <a:p>
            <a:pPr lvl="1"/>
            <a:r>
              <a:rPr lang="sv-SE" dirty="0" smtClean="0"/>
              <a:t>Starka band till hemlandet kan påverka.</a:t>
            </a:r>
            <a:endParaRPr lang="sv-SE" dirty="0"/>
          </a:p>
        </p:txBody>
      </p:sp>
    </p:spTree>
    <p:extLst>
      <p:ext uri="{BB962C8B-B14F-4D97-AF65-F5344CB8AC3E}">
        <p14:creationId xmlns:p14="http://schemas.microsoft.com/office/powerpoint/2010/main" val="139111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linds(horizontal)">
                                      <p:cBhvr>
                                        <p:cTn id="11" dur="50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blinds(horizontal)">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Praxis från underrätterna</a:t>
            </a:r>
            <a:endParaRPr lang="sv-SE" sz="3200" dirty="0"/>
          </a:p>
        </p:txBody>
      </p:sp>
      <p:sp>
        <p:nvSpPr>
          <p:cNvPr id="3" name="Platshållare för innehåll 2"/>
          <p:cNvSpPr>
            <a:spLocks noGrp="1"/>
          </p:cNvSpPr>
          <p:nvPr>
            <p:ph idx="1"/>
          </p:nvPr>
        </p:nvSpPr>
        <p:spPr/>
        <p:txBody>
          <a:bodyPr/>
          <a:lstStyle/>
          <a:p>
            <a:pPr marL="0" indent="0">
              <a:buNone/>
            </a:pPr>
            <a:r>
              <a:rPr lang="sv-SE" sz="2000" dirty="0" smtClean="0"/>
              <a:t>Minst tio avgjorda mål rörande särskilt ömmande omständigheter och anpassning till Sverige.</a:t>
            </a:r>
          </a:p>
          <a:p>
            <a:endParaRPr lang="sv-SE" sz="2000" dirty="0"/>
          </a:p>
          <a:p>
            <a:endParaRPr lang="sv-SE" sz="2000" dirty="0" smtClean="0"/>
          </a:p>
          <a:p>
            <a:pPr lvl="1"/>
            <a:r>
              <a:rPr lang="sv-SE" dirty="0" smtClean="0"/>
              <a:t>3-5 års vistelse och anpassning. Fyra mål,  ett bifall och tre avslag.</a:t>
            </a:r>
          </a:p>
          <a:p>
            <a:pPr lvl="1"/>
            <a:endParaRPr lang="sv-SE" dirty="0"/>
          </a:p>
          <a:p>
            <a:pPr lvl="1"/>
            <a:r>
              <a:rPr lang="sv-SE" dirty="0" smtClean="0"/>
              <a:t>6-8 års vistelse och anpassning. Sex mål, alla bifall.</a:t>
            </a:r>
          </a:p>
          <a:p>
            <a:pPr lvl="1"/>
            <a:endParaRPr lang="sv-SE" dirty="0"/>
          </a:p>
          <a:p>
            <a:pPr lvl="1"/>
            <a:endParaRPr lang="sv-SE" dirty="0" smtClean="0"/>
          </a:p>
          <a:p>
            <a:pPr marL="274320" lvl="1" indent="0">
              <a:buNone/>
            </a:pPr>
            <a:r>
              <a:rPr lang="sv-SE" dirty="0" smtClean="0"/>
              <a:t>= de flesta barnfamiljer med god anknytning och preskriberade utvisningsbeslut borde beviljas tillstånd?</a:t>
            </a:r>
          </a:p>
          <a:p>
            <a:pPr lvl="1"/>
            <a:endParaRPr lang="sv-SE" sz="1600" dirty="0"/>
          </a:p>
          <a:p>
            <a:pPr lvl="1"/>
            <a:endParaRPr lang="sv-SE" sz="1600" dirty="0" smtClean="0"/>
          </a:p>
          <a:p>
            <a:pPr lvl="1"/>
            <a:endParaRPr lang="sv-SE" sz="1600" dirty="0" smtClean="0"/>
          </a:p>
          <a:p>
            <a:pPr lvl="2"/>
            <a:endParaRPr lang="sv-SE" dirty="0"/>
          </a:p>
          <a:p>
            <a:pPr lvl="2"/>
            <a:endParaRPr lang="sv-SE" dirty="0"/>
          </a:p>
        </p:txBody>
      </p:sp>
    </p:spTree>
    <p:extLst>
      <p:ext uri="{BB962C8B-B14F-4D97-AF65-F5344CB8AC3E}">
        <p14:creationId xmlns:p14="http://schemas.microsoft.com/office/powerpoint/2010/main" val="167362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smtClean="0"/>
              <a:t>Respekteras den asylsökandes val av biträde?</a:t>
            </a:r>
            <a:endParaRPr lang="sv-SE" sz="2400" dirty="0"/>
          </a:p>
        </p:txBody>
      </p:sp>
      <p:sp>
        <p:nvSpPr>
          <p:cNvPr id="3" name="Platshållare för innehåll 2"/>
          <p:cNvSpPr>
            <a:spLocks noGrp="1"/>
          </p:cNvSpPr>
          <p:nvPr>
            <p:ph idx="1"/>
          </p:nvPr>
        </p:nvSpPr>
        <p:spPr/>
        <p:txBody>
          <a:bodyPr/>
          <a:lstStyle/>
          <a:p>
            <a:pPr marL="0" indent="0">
              <a:buNone/>
            </a:pPr>
            <a:r>
              <a:rPr lang="sv-SE" dirty="0" smtClean="0"/>
              <a:t>Nja. Bara om det inte blir problem med visionen ”kortare väntan”.</a:t>
            </a:r>
          </a:p>
          <a:p>
            <a:pPr marL="0" indent="0">
              <a:buNone/>
            </a:pPr>
            <a:endParaRPr lang="sv-SE" dirty="0"/>
          </a:p>
          <a:p>
            <a:pPr marL="0" indent="0">
              <a:buNone/>
            </a:pPr>
            <a:r>
              <a:rPr lang="sv-SE" dirty="0" smtClean="0"/>
              <a:t>”NN godtar ett annat biträde om biträdet som han/hon önskat inte går att nå eller inte har möjlighet att vara med på det planerade utredningstillfället.”</a:t>
            </a:r>
          </a:p>
          <a:p>
            <a:pPr marL="0" indent="0">
              <a:buNone/>
            </a:pPr>
            <a:endParaRPr lang="sv-SE" dirty="0"/>
          </a:p>
          <a:p>
            <a:pPr marL="0" indent="0">
              <a:buNone/>
            </a:pPr>
            <a:endParaRPr lang="sv-SE" dirty="0"/>
          </a:p>
        </p:txBody>
      </p:sp>
    </p:spTree>
    <p:extLst>
      <p:ext uri="{BB962C8B-B14F-4D97-AF65-F5344CB8AC3E}">
        <p14:creationId xmlns:p14="http://schemas.microsoft.com/office/powerpoint/2010/main" val="1152973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t>Det offentliga biträdets egna åtgärder</a:t>
            </a:r>
            <a:endParaRPr lang="sv-SE" sz="3200" dirty="0"/>
          </a:p>
        </p:txBody>
      </p:sp>
      <p:sp>
        <p:nvSpPr>
          <p:cNvPr id="3" name="Platshållare för innehåll 2"/>
          <p:cNvSpPr>
            <a:spLocks noGrp="1"/>
          </p:cNvSpPr>
          <p:nvPr>
            <p:ph idx="1"/>
          </p:nvPr>
        </p:nvSpPr>
        <p:spPr/>
        <p:txBody>
          <a:bodyPr>
            <a:normAutofit/>
          </a:bodyPr>
          <a:lstStyle/>
          <a:p>
            <a:pPr marL="0" indent="0">
              <a:buNone/>
            </a:pPr>
            <a:r>
              <a:rPr lang="sv-SE" dirty="0" smtClean="0"/>
              <a:t>Visa anknytning och ömmande skäl med skriftlig bevisning:</a:t>
            </a:r>
          </a:p>
          <a:p>
            <a:pPr marL="0" indent="0">
              <a:buNone/>
            </a:pPr>
            <a:endParaRPr lang="sv-SE" dirty="0" smtClean="0"/>
          </a:p>
          <a:p>
            <a:pPr lvl="1"/>
            <a:r>
              <a:rPr lang="sv-SE" dirty="0" smtClean="0"/>
              <a:t>Läkarintyg.</a:t>
            </a:r>
          </a:p>
          <a:p>
            <a:pPr lvl="1"/>
            <a:r>
              <a:rPr lang="sv-SE" dirty="0" smtClean="0"/>
              <a:t>Intyg från psykolog eller kurator.</a:t>
            </a:r>
          </a:p>
          <a:p>
            <a:pPr lvl="1"/>
            <a:r>
              <a:rPr lang="sv-SE" dirty="0" smtClean="0"/>
              <a:t>Intyg från skola och förskola som berör anknytning.</a:t>
            </a:r>
          </a:p>
          <a:p>
            <a:pPr lvl="1"/>
            <a:r>
              <a:rPr lang="sv-SE" dirty="0" smtClean="0"/>
              <a:t>Handlingar som visar aktivitet i föreningar, idrottsklubbar etc.</a:t>
            </a:r>
          </a:p>
          <a:p>
            <a:pPr lvl="1"/>
            <a:r>
              <a:rPr lang="sv-SE" dirty="0" smtClean="0"/>
              <a:t>I övrigt kreativa sätt att bevisa anknytning, alla barns situation är unik.</a:t>
            </a:r>
          </a:p>
          <a:p>
            <a:endParaRPr lang="sv-SE" dirty="0"/>
          </a:p>
          <a:p>
            <a:pPr marL="0" indent="0">
              <a:buNone/>
            </a:pPr>
            <a:r>
              <a:rPr lang="sv-SE" dirty="0" smtClean="0"/>
              <a:t>= </a:t>
            </a:r>
            <a:r>
              <a:rPr lang="sv-SE" u="sng" dirty="0" smtClean="0"/>
              <a:t>argumentera för samlad bedömning</a:t>
            </a:r>
            <a:endParaRPr lang="sv-SE" u="sng" dirty="0"/>
          </a:p>
        </p:txBody>
      </p:sp>
    </p:spTree>
    <p:extLst>
      <p:ext uri="{BB962C8B-B14F-4D97-AF65-F5344CB8AC3E}">
        <p14:creationId xmlns:p14="http://schemas.microsoft.com/office/powerpoint/2010/main" val="301918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a:t>Rättsligt ställningstagande angående metod för prövning av tillförlitlighet och trovärdighet. RCI 09/</a:t>
            </a:r>
            <a:r>
              <a:rPr lang="sv-SE" sz="2400" dirty="0" smtClean="0"/>
              <a:t>2013 (</a:t>
            </a:r>
            <a:r>
              <a:rPr lang="sv-SE" sz="2400" dirty="0" err="1" smtClean="0"/>
              <a:t>Lifos</a:t>
            </a:r>
            <a:r>
              <a:rPr lang="sv-SE" sz="2400" dirty="0" smtClean="0"/>
              <a:t> 30453)</a:t>
            </a:r>
            <a:endParaRPr lang="sv-SE" sz="2400" dirty="0"/>
          </a:p>
        </p:txBody>
      </p:sp>
      <p:sp>
        <p:nvSpPr>
          <p:cNvPr id="3" name="Platshållare för innehåll 2"/>
          <p:cNvSpPr>
            <a:spLocks noGrp="1"/>
          </p:cNvSpPr>
          <p:nvPr>
            <p:ph idx="1"/>
          </p:nvPr>
        </p:nvSpPr>
        <p:spPr/>
        <p:txBody>
          <a:bodyPr/>
          <a:lstStyle/>
          <a:p>
            <a:endParaRPr lang="sv-SE" dirty="0" smtClean="0"/>
          </a:p>
          <a:p>
            <a:r>
              <a:rPr lang="sv-SE" dirty="0" smtClean="0"/>
              <a:t>Den asylsökande skall enligt sid. 9:</a:t>
            </a:r>
          </a:p>
          <a:p>
            <a:endParaRPr lang="sv-SE" sz="2000" dirty="0"/>
          </a:p>
          <a:p>
            <a:pPr lvl="1"/>
            <a:r>
              <a:rPr lang="sv-SE" dirty="0" smtClean="0"/>
              <a:t>Ges möjlighet att förklara eventuella tillförlitlighetsbrister. </a:t>
            </a:r>
          </a:p>
          <a:p>
            <a:pPr lvl="1"/>
            <a:endParaRPr lang="sv-SE" dirty="0"/>
          </a:p>
          <a:p>
            <a:pPr lvl="1"/>
            <a:r>
              <a:rPr lang="sv-SE" dirty="0" smtClean="0"/>
              <a:t>Skall ges möjlighet att förklara ”motstridiga, vaga och osammanhängande påståenden”.</a:t>
            </a:r>
          </a:p>
          <a:p>
            <a:pPr lvl="1"/>
            <a:endParaRPr lang="sv-SE" dirty="0"/>
          </a:p>
          <a:p>
            <a:pPr lvl="1"/>
            <a:r>
              <a:rPr lang="sv-SE" dirty="0" smtClean="0"/>
              <a:t>Skall uppmanas att förklara vaga uppgifter mer i detalj.</a:t>
            </a:r>
            <a:endParaRPr lang="sv-SE" dirty="0"/>
          </a:p>
        </p:txBody>
      </p:sp>
    </p:spTree>
    <p:extLst>
      <p:ext uri="{BB962C8B-B14F-4D97-AF65-F5344CB8AC3E}">
        <p14:creationId xmlns:p14="http://schemas.microsoft.com/office/powerpoint/2010/main" val="395083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linds(horizontal)">
                                      <p:cBhvr>
                                        <p:cTn id="11" dur="50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linds(horizontal)">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blinds(horizontal)">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smtClean="0"/>
              <a:t>Första mötet</a:t>
            </a:r>
            <a:endParaRPr lang="sv-SE" sz="2400" dirty="0"/>
          </a:p>
        </p:txBody>
      </p:sp>
      <p:sp>
        <p:nvSpPr>
          <p:cNvPr id="3" name="Platshållare för innehåll 2"/>
          <p:cNvSpPr>
            <a:spLocks noGrp="1"/>
          </p:cNvSpPr>
          <p:nvPr>
            <p:ph idx="1"/>
          </p:nvPr>
        </p:nvSpPr>
        <p:spPr/>
        <p:txBody>
          <a:bodyPr>
            <a:normAutofit lnSpcReduction="10000"/>
          </a:bodyPr>
          <a:lstStyle/>
          <a:p>
            <a:pPr marL="0" indent="0">
              <a:buNone/>
            </a:pPr>
            <a:r>
              <a:rPr lang="sv-SE" dirty="0" smtClean="0"/>
              <a:t>Viktigaste mötet under hela processen?</a:t>
            </a:r>
          </a:p>
          <a:p>
            <a:pPr marL="0" indent="0">
              <a:buNone/>
            </a:pPr>
            <a:endParaRPr lang="sv-SE" dirty="0"/>
          </a:p>
          <a:p>
            <a:r>
              <a:rPr lang="sv-SE" dirty="0" smtClean="0"/>
              <a:t>Noggrann presentation. Förklara roll och att biträdet inte är ”Migrationsverkets advokat”</a:t>
            </a:r>
          </a:p>
          <a:p>
            <a:endParaRPr lang="sv-SE" dirty="0" smtClean="0"/>
          </a:p>
          <a:p>
            <a:r>
              <a:rPr lang="sv-SE" dirty="0" smtClean="0"/>
              <a:t>Förklara grunderna i asylprocessen, steg för steg.</a:t>
            </a:r>
          </a:p>
          <a:p>
            <a:endParaRPr lang="sv-SE" dirty="0" smtClean="0"/>
          </a:p>
          <a:p>
            <a:r>
              <a:rPr lang="sv-SE" dirty="0" smtClean="0"/>
              <a:t>Gå igenom grunderna för att få uppehållstillstånd.</a:t>
            </a:r>
          </a:p>
          <a:p>
            <a:pPr lvl="1"/>
            <a:r>
              <a:rPr lang="sv-SE" dirty="0"/>
              <a:t>Skyddsbehov (framåtsyftande bedömning!</a:t>
            </a:r>
            <a:r>
              <a:rPr lang="sv-SE" dirty="0" smtClean="0"/>
              <a:t>)</a:t>
            </a:r>
          </a:p>
          <a:p>
            <a:pPr lvl="1"/>
            <a:r>
              <a:rPr lang="sv-SE" dirty="0" smtClean="0"/>
              <a:t>Ömmande omständigheter</a:t>
            </a:r>
          </a:p>
          <a:p>
            <a:pPr lvl="1"/>
            <a:endParaRPr lang="sv-SE" dirty="0" smtClean="0"/>
          </a:p>
          <a:p>
            <a:r>
              <a:rPr lang="sv-SE" dirty="0" smtClean="0"/>
              <a:t>Gå igenom huvuddragen av asylskälen</a:t>
            </a:r>
          </a:p>
        </p:txBody>
      </p:sp>
    </p:spTree>
    <p:extLst>
      <p:ext uri="{BB962C8B-B14F-4D97-AF65-F5344CB8AC3E}">
        <p14:creationId xmlns:p14="http://schemas.microsoft.com/office/powerpoint/2010/main" val="181087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linds(horizontal)">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blinds(horizontal)">
                                      <p:cBhvr>
                                        <p:cTn id="3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428625"/>
            <a:ext cx="8229600" cy="6048375"/>
          </a:xfrm>
        </p:spPr>
        <p:txBody>
          <a:bodyPr>
            <a:normAutofit/>
          </a:bodyPr>
          <a:lstStyle/>
          <a:p>
            <a:endParaRPr lang="sv-SE" dirty="0" smtClean="0"/>
          </a:p>
          <a:p>
            <a:r>
              <a:rPr lang="sv-SE" dirty="0"/>
              <a:t>Kontrollera eventuella fel i ansökningsprotokollet</a:t>
            </a:r>
          </a:p>
          <a:p>
            <a:pPr marL="0" indent="0">
              <a:buNone/>
            </a:pPr>
            <a:endParaRPr lang="sv-SE" dirty="0"/>
          </a:p>
          <a:p>
            <a:r>
              <a:rPr lang="sv-SE" dirty="0" smtClean="0"/>
              <a:t>Genomgång av kommande asylutredning</a:t>
            </a:r>
          </a:p>
          <a:p>
            <a:pPr lvl="1"/>
            <a:r>
              <a:rPr lang="sv-SE" dirty="0" smtClean="0"/>
              <a:t>1. Identitet</a:t>
            </a:r>
          </a:p>
          <a:p>
            <a:pPr lvl="1"/>
            <a:r>
              <a:rPr lang="sv-SE" dirty="0" smtClean="0"/>
              <a:t>2. Resväg</a:t>
            </a:r>
          </a:p>
          <a:p>
            <a:pPr lvl="1"/>
            <a:r>
              <a:rPr lang="sv-SE" dirty="0" smtClean="0"/>
              <a:t>3. Asylskäl</a:t>
            </a:r>
          </a:p>
          <a:p>
            <a:pPr lvl="1"/>
            <a:r>
              <a:rPr lang="sv-SE" dirty="0" smtClean="0"/>
              <a:t>4. Vikt av att vara detaljerad</a:t>
            </a:r>
          </a:p>
          <a:p>
            <a:pPr marL="274320" lvl="1" indent="0">
              <a:buNone/>
            </a:pPr>
            <a:endParaRPr lang="sv-SE" dirty="0" smtClean="0"/>
          </a:p>
          <a:p>
            <a:r>
              <a:rPr lang="sv-SE" dirty="0" smtClean="0"/>
              <a:t>Genomgång av bevisbördans placering, vikten av skriftlig bevisning, eventuella läkarintyg m.m.</a:t>
            </a:r>
          </a:p>
          <a:p>
            <a:endParaRPr lang="sv-SE" dirty="0" smtClean="0"/>
          </a:p>
          <a:p>
            <a:r>
              <a:rPr lang="sv-SE" dirty="0" smtClean="0"/>
              <a:t>Förklara problematiken med tolkar</a:t>
            </a:r>
          </a:p>
          <a:p>
            <a:pPr lvl="1"/>
            <a:endParaRPr lang="sv-SE" dirty="0"/>
          </a:p>
        </p:txBody>
      </p:sp>
    </p:spTree>
    <p:extLst>
      <p:ext uri="{BB962C8B-B14F-4D97-AF65-F5344CB8AC3E}">
        <p14:creationId xmlns:p14="http://schemas.microsoft.com/office/powerpoint/2010/main" val="418994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blinds(horizontal)">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blinds(horizontal)">
                                      <p:cBhvr>
                                        <p:cTn id="35" dur="500"/>
                                        <p:tgtEl>
                                          <p:spTgt spid="3">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blinds(horizontal)">
                                      <p:cBhvr>
                                        <p:cTn id="4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400" dirty="0" smtClean="0"/>
              <a:t>Egna ”utredningsåtgärder”</a:t>
            </a:r>
            <a:endParaRPr lang="sv-SE" sz="2400" dirty="0"/>
          </a:p>
        </p:txBody>
      </p:sp>
      <p:sp>
        <p:nvSpPr>
          <p:cNvPr id="3" name="Platshållare för innehåll 2"/>
          <p:cNvSpPr>
            <a:spLocks noGrp="1"/>
          </p:cNvSpPr>
          <p:nvPr>
            <p:ph idx="1"/>
          </p:nvPr>
        </p:nvSpPr>
        <p:spPr/>
        <p:txBody>
          <a:bodyPr>
            <a:normAutofit/>
          </a:bodyPr>
          <a:lstStyle/>
          <a:p>
            <a:r>
              <a:rPr lang="sv-SE" dirty="0" smtClean="0"/>
              <a:t>Inläsning av landinformation</a:t>
            </a:r>
          </a:p>
          <a:p>
            <a:endParaRPr lang="sv-SE" dirty="0" smtClean="0"/>
          </a:p>
          <a:p>
            <a:pPr lvl="1"/>
            <a:r>
              <a:rPr lang="sv-SE" dirty="0" err="1" smtClean="0"/>
              <a:t>Lifos</a:t>
            </a:r>
            <a:endParaRPr lang="sv-SE" dirty="0" smtClean="0"/>
          </a:p>
          <a:p>
            <a:pPr lvl="1"/>
            <a:endParaRPr lang="sv-SE" dirty="0" smtClean="0"/>
          </a:p>
          <a:p>
            <a:pPr lvl="1"/>
            <a:r>
              <a:rPr lang="sv-SE" dirty="0" smtClean="0"/>
              <a:t>ECOI – ”</a:t>
            </a:r>
            <a:r>
              <a:rPr lang="sv-SE" dirty="0" err="1" smtClean="0"/>
              <a:t>European</a:t>
            </a:r>
            <a:r>
              <a:rPr lang="sv-SE" dirty="0" smtClean="0"/>
              <a:t> Country </a:t>
            </a:r>
            <a:r>
              <a:rPr lang="sv-SE" dirty="0" err="1" smtClean="0"/>
              <a:t>of</a:t>
            </a:r>
            <a:r>
              <a:rPr lang="sv-SE" dirty="0" smtClean="0"/>
              <a:t> </a:t>
            </a:r>
            <a:r>
              <a:rPr lang="sv-SE" dirty="0" err="1" smtClean="0"/>
              <a:t>Origin</a:t>
            </a:r>
            <a:r>
              <a:rPr lang="sv-SE" dirty="0" smtClean="0"/>
              <a:t> Information </a:t>
            </a:r>
            <a:r>
              <a:rPr lang="sv-SE" dirty="0" err="1" smtClean="0"/>
              <a:t>Network</a:t>
            </a:r>
            <a:r>
              <a:rPr lang="sv-SE" dirty="0" smtClean="0"/>
              <a:t>”</a:t>
            </a:r>
          </a:p>
          <a:p>
            <a:pPr lvl="6"/>
            <a:r>
              <a:rPr lang="sv-SE" sz="2000" dirty="0" smtClean="0">
                <a:hlinkClick r:id="rId2"/>
              </a:rPr>
              <a:t>www.ecoi.net</a:t>
            </a:r>
            <a:endParaRPr lang="sv-SE" sz="2000" dirty="0" smtClean="0"/>
          </a:p>
          <a:p>
            <a:pPr lvl="1"/>
            <a:r>
              <a:rPr lang="sv-SE" dirty="0" smtClean="0"/>
              <a:t>Ref World – UNHCR</a:t>
            </a:r>
          </a:p>
          <a:p>
            <a:pPr lvl="6"/>
            <a:r>
              <a:rPr lang="sv-SE" sz="2000" dirty="0" smtClean="0">
                <a:hlinkClick r:id="rId3"/>
              </a:rPr>
              <a:t>www.refworld.org</a:t>
            </a:r>
            <a:endParaRPr lang="sv-SE" dirty="0"/>
          </a:p>
          <a:p>
            <a:pPr lvl="1"/>
            <a:r>
              <a:rPr lang="sv-SE" dirty="0" smtClean="0"/>
              <a:t>Google!</a:t>
            </a:r>
          </a:p>
          <a:p>
            <a:pPr marL="274320" lvl="1" indent="0">
              <a:buNone/>
            </a:pPr>
            <a:endParaRPr lang="sv-SE" dirty="0"/>
          </a:p>
          <a:p>
            <a:r>
              <a:rPr lang="sv-SE" dirty="0" smtClean="0"/>
              <a:t>Eventuell sammanställning av bevisning före utredning</a:t>
            </a:r>
          </a:p>
          <a:p>
            <a:endParaRPr lang="sv-SE" dirty="0" smtClean="0"/>
          </a:p>
        </p:txBody>
      </p:sp>
    </p:spTree>
    <p:extLst>
      <p:ext uri="{BB962C8B-B14F-4D97-AF65-F5344CB8AC3E}">
        <p14:creationId xmlns:p14="http://schemas.microsoft.com/office/powerpoint/2010/main" val="158415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730250"/>
            <a:ext cx="8229600" cy="5746750"/>
          </a:xfrm>
        </p:spPr>
        <p:txBody>
          <a:bodyPr>
            <a:normAutofit fontScale="92500" lnSpcReduction="10000"/>
          </a:bodyPr>
          <a:lstStyle/>
          <a:p>
            <a:pPr marL="0" indent="0">
              <a:buNone/>
            </a:pPr>
            <a:endParaRPr lang="sv-SE" dirty="0"/>
          </a:p>
          <a:p>
            <a:r>
              <a:rPr lang="sv-SE" dirty="0"/>
              <a:t>Inhämta underlag för eventuell tortyrskadeutredning?</a:t>
            </a:r>
          </a:p>
          <a:p>
            <a:pPr lvl="1"/>
            <a:endParaRPr lang="sv-SE" dirty="0" smtClean="0"/>
          </a:p>
          <a:p>
            <a:pPr lvl="1"/>
            <a:r>
              <a:rPr lang="sv-SE" dirty="0" smtClean="0"/>
              <a:t>Läkarintyg skall ”indikera” tortyrskador RCI </a:t>
            </a:r>
            <a:r>
              <a:rPr lang="sv-SE" dirty="0"/>
              <a:t>20/2012, MIG 2012:2 och RC mot </a:t>
            </a:r>
            <a:r>
              <a:rPr lang="sv-SE" dirty="0" smtClean="0"/>
              <a:t>Sverige</a:t>
            </a:r>
          </a:p>
          <a:p>
            <a:pPr lvl="1"/>
            <a:endParaRPr lang="sv-SE" dirty="0"/>
          </a:p>
          <a:p>
            <a:pPr lvl="3"/>
            <a:r>
              <a:rPr lang="sv-SE" sz="2000" dirty="0" smtClean="0"/>
              <a:t>Förekomst av tortyr innebär ”presumtion” för skyddsbehov (se tex. Skyddsgrundsdirektivet art 4.4 och RC mot Sverige) </a:t>
            </a:r>
          </a:p>
          <a:p>
            <a:pPr marL="0" indent="0">
              <a:buNone/>
            </a:pPr>
            <a:endParaRPr lang="sv-SE" dirty="0"/>
          </a:p>
          <a:p>
            <a:r>
              <a:rPr lang="sv-SE" dirty="0" smtClean="0"/>
              <a:t>Inhämta UNRWA-registrering för statslösa palestinier?</a:t>
            </a:r>
          </a:p>
          <a:p>
            <a:endParaRPr lang="sv-SE" sz="2000" dirty="0"/>
          </a:p>
          <a:p>
            <a:pPr lvl="3"/>
            <a:r>
              <a:rPr lang="sv-SE" sz="2000" dirty="0" smtClean="0"/>
              <a:t>Rättschefens kommentar angående FF och RD för statslösa palestinier, </a:t>
            </a:r>
            <a:r>
              <a:rPr lang="sv-SE" sz="2000" dirty="0" err="1" smtClean="0"/>
              <a:t>Lifos</a:t>
            </a:r>
            <a:r>
              <a:rPr lang="sv-SE" sz="2000" dirty="0" smtClean="0"/>
              <a:t> 31329, EU-domstolens dom C-364/11 El Kott </a:t>
            </a:r>
            <a:r>
              <a:rPr lang="sv-SE" sz="2000" dirty="0" err="1" smtClean="0"/>
              <a:t>mfl</a:t>
            </a:r>
            <a:r>
              <a:rPr lang="sv-SE" sz="2000" dirty="0" smtClean="0"/>
              <a:t>. </a:t>
            </a:r>
            <a:r>
              <a:rPr lang="sv-SE" sz="2000" dirty="0"/>
              <a:t>o</a:t>
            </a:r>
            <a:r>
              <a:rPr lang="sv-SE" sz="2000" dirty="0" smtClean="0"/>
              <a:t>ch MIG 2013:19</a:t>
            </a:r>
          </a:p>
          <a:p>
            <a:pPr marL="0" indent="0">
              <a:buNone/>
            </a:pPr>
            <a:endParaRPr lang="sv-SE" dirty="0"/>
          </a:p>
          <a:p>
            <a:r>
              <a:rPr lang="sv-SE" dirty="0" smtClean="0"/>
              <a:t>Begär </a:t>
            </a:r>
            <a:r>
              <a:rPr lang="sv-SE" dirty="0" err="1" smtClean="0"/>
              <a:t>ambassadsutredning</a:t>
            </a:r>
            <a:r>
              <a:rPr lang="sv-SE" dirty="0" smtClean="0"/>
              <a:t>?</a:t>
            </a:r>
          </a:p>
          <a:p>
            <a:pPr marL="0" indent="0">
              <a:buNone/>
            </a:pPr>
            <a:r>
              <a:rPr lang="sv-SE" dirty="0" smtClean="0"/>
              <a:t>	</a:t>
            </a:r>
            <a:endParaRPr lang="sv-SE" dirty="0"/>
          </a:p>
        </p:txBody>
      </p:sp>
    </p:spTree>
    <p:extLst>
      <p:ext uri="{BB962C8B-B14F-4D97-AF65-F5344CB8AC3E}">
        <p14:creationId xmlns:p14="http://schemas.microsoft.com/office/powerpoint/2010/main" val="41847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Gissa ambassadsvaret!</a:t>
            </a:r>
            <a:endParaRPr lang="sv-SE" dirty="0"/>
          </a:p>
        </p:txBody>
      </p:sp>
      <p:sp>
        <p:nvSpPr>
          <p:cNvPr id="3" name="Platshållare för innehåll 2"/>
          <p:cNvSpPr>
            <a:spLocks noGrp="1"/>
          </p:cNvSpPr>
          <p:nvPr>
            <p:ph idx="1"/>
          </p:nvPr>
        </p:nvSpPr>
        <p:spPr/>
        <p:txBody>
          <a:bodyPr>
            <a:normAutofit/>
          </a:bodyPr>
          <a:lstStyle/>
          <a:p>
            <a:r>
              <a:rPr lang="sv-SE" sz="1800" dirty="0" smtClean="0"/>
              <a:t>Fråga ställs till Sveriges ambassad i Islamabad angående om en viss organisation är terrorklassad eller inte. Vilket är svaret från förtroendeadvokaten och vilket är text från </a:t>
            </a:r>
            <a:r>
              <a:rPr lang="sv-SE" sz="1800" dirty="0" err="1" smtClean="0"/>
              <a:t>Wikipedia</a:t>
            </a:r>
            <a:r>
              <a:rPr lang="sv-SE" sz="1800" dirty="0" smtClean="0"/>
              <a:t>?</a:t>
            </a:r>
          </a:p>
          <a:p>
            <a:endParaRPr lang="sv-SE" sz="1800" dirty="0"/>
          </a:p>
          <a:p>
            <a:r>
              <a:rPr lang="en-GB" sz="1800" b="1" dirty="0"/>
              <a:t>“…</a:t>
            </a:r>
            <a:r>
              <a:rPr lang="en-GB" sz="1800" b="1" dirty="0" err="1"/>
              <a:t>Baloch</a:t>
            </a:r>
            <a:r>
              <a:rPr lang="en-GB" sz="1800" b="1" dirty="0"/>
              <a:t> Republican Party (BRP), a broke away faction of the </a:t>
            </a:r>
            <a:r>
              <a:rPr lang="en-GB" sz="1800" b="1" dirty="0" err="1"/>
              <a:t>Jamori</a:t>
            </a:r>
            <a:r>
              <a:rPr lang="en-GB" sz="1800" b="1" dirty="0"/>
              <a:t> </a:t>
            </a:r>
            <a:r>
              <a:rPr lang="en-GB" sz="1800" b="1" dirty="0" err="1"/>
              <a:t>Watan</a:t>
            </a:r>
            <a:r>
              <a:rPr lang="en-GB" sz="1800" b="1" dirty="0"/>
              <a:t> Party (JWP) of late </a:t>
            </a:r>
            <a:r>
              <a:rPr lang="en-GB" sz="1800" b="1" dirty="0" err="1"/>
              <a:t>Nawab</a:t>
            </a:r>
            <a:r>
              <a:rPr lang="en-GB" sz="1800" b="1" dirty="0"/>
              <a:t> Akbar Khan </a:t>
            </a:r>
            <a:r>
              <a:rPr lang="en-GB" sz="1800" b="1" dirty="0" err="1"/>
              <a:t>Bugti</a:t>
            </a:r>
            <a:r>
              <a:rPr lang="en-GB" sz="1800" b="1" dirty="0" smtClean="0"/>
              <a:t>”</a:t>
            </a:r>
            <a:r>
              <a:rPr lang="en-GB" sz="1800" dirty="0"/>
              <a:t> </a:t>
            </a:r>
            <a:r>
              <a:rPr lang="en-GB" sz="1800" dirty="0" err="1" smtClean="0"/>
              <a:t>och</a:t>
            </a:r>
            <a:r>
              <a:rPr lang="en-GB" sz="1800" dirty="0" smtClean="0"/>
              <a:t> </a:t>
            </a:r>
            <a:r>
              <a:rPr lang="en-GB" sz="1800" b="1" dirty="0" smtClean="0"/>
              <a:t>“</a:t>
            </a:r>
            <a:r>
              <a:rPr lang="en-GB" sz="1800" b="1" dirty="0"/>
              <a:t>Baluchistan Students Organization (BSO) was founded in 1967, as a replacement of </a:t>
            </a:r>
            <a:r>
              <a:rPr lang="en-GB" sz="1800" b="1" dirty="0" err="1"/>
              <a:t>Warna</a:t>
            </a:r>
            <a:r>
              <a:rPr lang="en-GB" sz="1800" b="1" dirty="0"/>
              <a:t> </a:t>
            </a:r>
            <a:r>
              <a:rPr lang="en-GB" sz="1800" b="1" dirty="0" err="1"/>
              <a:t>Wannda</a:t>
            </a:r>
            <a:r>
              <a:rPr lang="en-GB" sz="1800" b="1" dirty="0"/>
              <a:t> Gal (the educated youth forum), that was founded in 1961 in Quetta”.</a:t>
            </a:r>
            <a:r>
              <a:rPr lang="en-GB" sz="1800" dirty="0"/>
              <a:t> </a:t>
            </a:r>
            <a:endParaRPr lang="en-GB" sz="1800" b="1" dirty="0"/>
          </a:p>
          <a:p>
            <a:endParaRPr lang="en-GB" sz="1800" b="1" dirty="0"/>
          </a:p>
          <a:p>
            <a:r>
              <a:rPr lang="en-GB" sz="1800" dirty="0"/>
              <a:t>”</a:t>
            </a:r>
            <a:r>
              <a:rPr lang="en-GB" sz="1800" dirty="0" smtClean="0"/>
              <a:t>…</a:t>
            </a:r>
            <a:r>
              <a:rPr lang="en-GB" sz="1800" b="1" dirty="0" err="1" smtClean="0"/>
              <a:t>Baloch</a:t>
            </a:r>
            <a:r>
              <a:rPr lang="en-GB" sz="1800" b="1" dirty="0" smtClean="0"/>
              <a:t> </a:t>
            </a:r>
            <a:r>
              <a:rPr lang="en-GB" sz="1800" b="1" dirty="0"/>
              <a:t>Republican Party (BRP), a broke</a:t>
            </a:r>
            <a:r>
              <a:rPr lang="en-GB" sz="1800" b="1" dirty="0" smtClean="0"/>
              <a:t>-away </a:t>
            </a:r>
            <a:r>
              <a:rPr lang="en-GB" sz="1800" b="1" dirty="0"/>
              <a:t>faction of the </a:t>
            </a:r>
            <a:r>
              <a:rPr lang="en-GB" sz="1800" b="1" dirty="0" err="1"/>
              <a:t>Jamori</a:t>
            </a:r>
            <a:r>
              <a:rPr lang="en-GB" sz="1800" b="1" dirty="0"/>
              <a:t> </a:t>
            </a:r>
            <a:r>
              <a:rPr lang="en-GB" sz="1800" b="1" dirty="0" err="1"/>
              <a:t>Watan</a:t>
            </a:r>
            <a:r>
              <a:rPr lang="en-GB" sz="1800" b="1" dirty="0"/>
              <a:t> Party (JWP) of late </a:t>
            </a:r>
            <a:r>
              <a:rPr lang="en-GB" sz="1800" b="1" dirty="0" err="1"/>
              <a:t>Nawab</a:t>
            </a:r>
            <a:r>
              <a:rPr lang="en-GB" sz="1800" b="1" dirty="0"/>
              <a:t> Akbar Khan </a:t>
            </a:r>
            <a:r>
              <a:rPr lang="en-GB" sz="1800" b="1" dirty="0" err="1"/>
              <a:t>Bugti</a:t>
            </a:r>
            <a:r>
              <a:rPr lang="en-GB" sz="1800" dirty="0"/>
              <a:t>” </a:t>
            </a:r>
            <a:r>
              <a:rPr lang="en-GB" sz="1800" dirty="0" err="1" smtClean="0"/>
              <a:t>och</a:t>
            </a:r>
            <a:r>
              <a:rPr lang="en-GB" sz="1800" dirty="0" smtClean="0"/>
              <a:t> </a:t>
            </a:r>
            <a:r>
              <a:rPr lang="en-GB" sz="1800" b="1" dirty="0"/>
              <a:t>”Originally, the BSO, founded for the first time on 26th November, 1967, was a replacement of the </a:t>
            </a:r>
            <a:r>
              <a:rPr lang="en-GB" sz="1800" b="1" dirty="0" err="1"/>
              <a:t>Warna</a:t>
            </a:r>
            <a:r>
              <a:rPr lang="en-GB" sz="1800" b="1" dirty="0"/>
              <a:t> </a:t>
            </a:r>
            <a:r>
              <a:rPr lang="en-GB" sz="1800" b="1" dirty="0" err="1"/>
              <a:t>Wannda</a:t>
            </a:r>
            <a:r>
              <a:rPr lang="en-GB" sz="1800" b="1" dirty="0"/>
              <a:t> Gal (The Educated Youth Forum) that was founded in 1961 in Quetta</a:t>
            </a:r>
            <a:r>
              <a:rPr lang="en-GB" sz="1800" b="1" dirty="0" smtClean="0"/>
              <a:t>”</a:t>
            </a:r>
          </a:p>
        </p:txBody>
      </p:sp>
    </p:spTree>
    <p:extLst>
      <p:ext uri="{BB962C8B-B14F-4D97-AF65-F5344CB8AC3E}">
        <p14:creationId xmlns:p14="http://schemas.microsoft.com/office/powerpoint/2010/main" val="192181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heckerboard(across)">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619125"/>
            <a:ext cx="8229600" cy="5857875"/>
          </a:xfrm>
        </p:spPr>
        <p:txBody>
          <a:bodyPr>
            <a:normAutofit/>
          </a:bodyPr>
          <a:lstStyle/>
          <a:p>
            <a:endParaRPr lang="en-GB" sz="1800" b="1" dirty="0" smtClean="0"/>
          </a:p>
          <a:p>
            <a:endParaRPr lang="en-GB" sz="1800" b="1" dirty="0"/>
          </a:p>
          <a:p>
            <a:r>
              <a:rPr lang="en-GB" sz="1800" b="1" dirty="0" err="1" smtClean="0"/>
              <a:t>Förtroendeadvokaten</a:t>
            </a:r>
            <a:r>
              <a:rPr lang="en-GB" sz="1800" b="1" dirty="0" smtClean="0"/>
              <a:t>:</a:t>
            </a:r>
          </a:p>
          <a:p>
            <a:endParaRPr lang="en-GB" sz="1800" b="1" dirty="0"/>
          </a:p>
          <a:p>
            <a:r>
              <a:rPr lang="en-GB" sz="1800" b="1" dirty="0" smtClean="0"/>
              <a:t>“</a:t>
            </a:r>
            <a:r>
              <a:rPr lang="en-GB" sz="1800" b="1" dirty="0"/>
              <a:t>…</a:t>
            </a:r>
            <a:r>
              <a:rPr lang="en-GB" sz="1800" b="1" dirty="0" err="1"/>
              <a:t>Baloch</a:t>
            </a:r>
            <a:r>
              <a:rPr lang="en-GB" sz="1800" b="1" dirty="0"/>
              <a:t> Republican Party (BRP), a </a:t>
            </a:r>
            <a:r>
              <a:rPr lang="en-GB" sz="1800" b="1" dirty="0">
                <a:effectLst>
                  <a:glow rad="101600">
                    <a:schemeClr val="accent6">
                      <a:satMod val="175000"/>
                      <a:alpha val="40000"/>
                    </a:schemeClr>
                  </a:glow>
                </a:effectLst>
              </a:rPr>
              <a:t>broke away faction </a:t>
            </a:r>
            <a:r>
              <a:rPr lang="en-GB" sz="1800" b="1" dirty="0"/>
              <a:t>of the </a:t>
            </a:r>
            <a:r>
              <a:rPr lang="en-GB" sz="1800" b="1" dirty="0" err="1"/>
              <a:t>Jamori</a:t>
            </a:r>
            <a:r>
              <a:rPr lang="en-GB" sz="1800" b="1" dirty="0"/>
              <a:t> </a:t>
            </a:r>
            <a:r>
              <a:rPr lang="en-GB" sz="1800" b="1" dirty="0" err="1"/>
              <a:t>Watan</a:t>
            </a:r>
            <a:r>
              <a:rPr lang="en-GB" sz="1800" b="1" dirty="0"/>
              <a:t> Party (JWP) of late </a:t>
            </a:r>
            <a:r>
              <a:rPr lang="en-GB" sz="1800" b="1" dirty="0" err="1"/>
              <a:t>Nawab</a:t>
            </a:r>
            <a:r>
              <a:rPr lang="en-GB" sz="1800" b="1" dirty="0"/>
              <a:t> Akbar Khan </a:t>
            </a:r>
            <a:r>
              <a:rPr lang="en-GB" sz="1800" b="1" dirty="0" err="1"/>
              <a:t>Bugti</a:t>
            </a:r>
            <a:r>
              <a:rPr lang="en-GB" sz="1800" b="1" dirty="0"/>
              <a:t>”</a:t>
            </a:r>
            <a:r>
              <a:rPr lang="en-GB" sz="1800" dirty="0"/>
              <a:t> </a:t>
            </a:r>
            <a:r>
              <a:rPr lang="en-GB" sz="1800" dirty="0" err="1"/>
              <a:t>och</a:t>
            </a:r>
            <a:r>
              <a:rPr lang="en-GB" sz="1800" dirty="0"/>
              <a:t> </a:t>
            </a:r>
            <a:r>
              <a:rPr lang="en-GB" sz="1800" b="1" dirty="0"/>
              <a:t>“</a:t>
            </a:r>
            <a:r>
              <a:rPr lang="en-GB" sz="1800" b="1" dirty="0">
                <a:effectLst>
                  <a:glow rad="101600">
                    <a:schemeClr val="accent3">
                      <a:satMod val="175000"/>
                      <a:alpha val="40000"/>
                    </a:schemeClr>
                  </a:glow>
                </a:effectLst>
              </a:rPr>
              <a:t>Baluchistan Students Organization (BSO) was founded in 1967, as</a:t>
            </a:r>
            <a:r>
              <a:rPr lang="en-GB" sz="1800" b="1" dirty="0"/>
              <a:t> a replacement of </a:t>
            </a:r>
            <a:r>
              <a:rPr lang="en-GB" sz="1800" b="1" dirty="0" err="1"/>
              <a:t>Warna</a:t>
            </a:r>
            <a:r>
              <a:rPr lang="en-GB" sz="1800" b="1" dirty="0"/>
              <a:t> </a:t>
            </a:r>
            <a:r>
              <a:rPr lang="en-GB" sz="1800" b="1" dirty="0" err="1"/>
              <a:t>Wannda</a:t>
            </a:r>
            <a:r>
              <a:rPr lang="en-GB" sz="1800" b="1" dirty="0"/>
              <a:t> Gal (the educated youth forum), that was founded in 1961 in Quetta”.</a:t>
            </a:r>
            <a:r>
              <a:rPr lang="en-GB" sz="1800" dirty="0"/>
              <a:t> </a:t>
            </a:r>
            <a:endParaRPr lang="en-GB" sz="1800" dirty="0" smtClean="0"/>
          </a:p>
          <a:p>
            <a:endParaRPr lang="en-GB" sz="1800" b="1" dirty="0" smtClean="0"/>
          </a:p>
          <a:p>
            <a:r>
              <a:rPr lang="en-GB" sz="1800" b="1" dirty="0" smtClean="0"/>
              <a:t>Wikipedia:</a:t>
            </a:r>
            <a:endParaRPr lang="en-GB" sz="1800" b="1" dirty="0"/>
          </a:p>
          <a:p>
            <a:endParaRPr lang="en-GB" sz="1800" b="1" dirty="0"/>
          </a:p>
          <a:p>
            <a:r>
              <a:rPr lang="en-GB" sz="1800" dirty="0"/>
              <a:t>”…</a:t>
            </a:r>
            <a:r>
              <a:rPr lang="en-GB" sz="1800" b="1" dirty="0" err="1"/>
              <a:t>Baloch</a:t>
            </a:r>
            <a:r>
              <a:rPr lang="en-GB" sz="1800" b="1" dirty="0"/>
              <a:t> Republican Party (BRP), a </a:t>
            </a:r>
            <a:r>
              <a:rPr lang="en-GB" sz="1800" b="1" dirty="0">
                <a:effectLst>
                  <a:glow rad="101600">
                    <a:schemeClr val="accent6">
                      <a:satMod val="175000"/>
                      <a:alpha val="40000"/>
                    </a:schemeClr>
                  </a:glow>
                </a:effectLst>
              </a:rPr>
              <a:t>broke-away faction </a:t>
            </a:r>
            <a:r>
              <a:rPr lang="en-GB" sz="1800" b="1" dirty="0"/>
              <a:t>of the </a:t>
            </a:r>
            <a:r>
              <a:rPr lang="en-GB" sz="1800" b="1" dirty="0" err="1"/>
              <a:t>Jamori</a:t>
            </a:r>
            <a:r>
              <a:rPr lang="en-GB" sz="1800" b="1" dirty="0"/>
              <a:t> </a:t>
            </a:r>
            <a:r>
              <a:rPr lang="en-GB" sz="1800" b="1" dirty="0" err="1"/>
              <a:t>Watan</a:t>
            </a:r>
            <a:r>
              <a:rPr lang="en-GB" sz="1800" b="1" dirty="0"/>
              <a:t> Party (JWP) of late </a:t>
            </a:r>
            <a:r>
              <a:rPr lang="en-GB" sz="1800" b="1" dirty="0" err="1"/>
              <a:t>Nawab</a:t>
            </a:r>
            <a:r>
              <a:rPr lang="en-GB" sz="1800" b="1" dirty="0"/>
              <a:t> Akbar Khan </a:t>
            </a:r>
            <a:r>
              <a:rPr lang="en-GB" sz="1800" b="1" dirty="0" err="1"/>
              <a:t>Bugti</a:t>
            </a:r>
            <a:r>
              <a:rPr lang="en-GB" sz="1800" dirty="0"/>
              <a:t>” </a:t>
            </a:r>
            <a:r>
              <a:rPr lang="en-GB" sz="1800" dirty="0" err="1"/>
              <a:t>och</a:t>
            </a:r>
            <a:r>
              <a:rPr lang="en-GB" sz="1800" dirty="0"/>
              <a:t> </a:t>
            </a:r>
            <a:r>
              <a:rPr lang="en-GB" sz="1800" b="1" dirty="0"/>
              <a:t>”</a:t>
            </a:r>
            <a:r>
              <a:rPr lang="en-GB" sz="1800" b="1" dirty="0">
                <a:effectLst>
                  <a:glow rad="101600">
                    <a:schemeClr val="accent3">
                      <a:satMod val="175000"/>
                      <a:alpha val="40000"/>
                    </a:schemeClr>
                  </a:glow>
                </a:effectLst>
              </a:rPr>
              <a:t>Originally, the BSO, founded for the first time on 26th November, 1967, was</a:t>
            </a:r>
            <a:r>
              <a:rPr lang="en-GB" sz="1800" b="1" dirty="0"/>
              <a:t> a replacement of the </a:t>
            </a:r>
            <a:r>
              <a:rPr lang="en-GB" sz="1800" b="1" dirty="0" err="1"/>
              <a:t>Warna</a:t>
            </a:r>
            <a:r>
              <a:rPr lang="en-GB" sz="1800" b="1" dirty="0"/>
              <a:t> </a:t>
            </a:r>
            <a:r>
              <a:rPr lang="en-GB" sz="1800" b="1" dirty="0" err="1"/>
              <a:t>Wannda</a:t>
            </a:r>
            <a:r>
              <a:rPr lang="en-GB" sz="1800" b="1" dirty="0"/>
              <a:t> Gal (The Educated Youth Forum) that was founded in 1961 in Quetta”</a:t>
            </a:r>
          </a:p>
          <a:p>
            <a:endParaRPr lang="en-GB" b="1" dirty="0"/>
          </a:p>
          <a:p>
            <a:endParaRPr lang="sv-SE" dirty="0"/>
          </a:p>
        </p:txBody>
      </p:sp>
    </p:spTree>
    <p:extLst>
      <p:ext uri="{BB962C8B-B14F-4D97-AF65-F5344CB8AC3E}">
        <p14:creationId xmlns:p14="http://schemas.microsoft.com/office/powerpoint/2010/main" val="70730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dlighet">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Tydlighet.thmx</Template>
  <TotalTime>638</TotalTime>
  <Words>2331</Words>
  <Application>Microsoft Macintosh PowerPoint</Application>
  <PresentationFormat>Bildspel på skärmen (4:3)</PresentationFormat>
  <Paragraphs>240</Paragraphs>
  <Slides>31</Slides>
  <Notes>0</Notes>
  <HiddenSlides>0</HiddenSlides>
  <MMClips>0</MMClips>
  <ScaleCrop>false</ScaleCrop>
  <HeadingPairs>
    <vt:vector size="6" baseType="variant">
      <vt:variant>
        <vt:lpstr>Använt teckensnitt</vt:lpstr>
      </vt:variant>
      <vt:variant>
        <vt:i4>1</vt:i4>
      </vt:variant>
      <vt:variant>
        <vt:lpstr>Tema</vt:lpstr>
      </vt:variant>
      <vt:variant>
        <vt:i4>1</vt:i4>
      </vt:variant>
      <vt:variant>
        <vt:lpstr>Bildrubriker</vt:lpstr>
      </vt:variant>
      <vt:variant>
        <vt:i4>31</vt:i4>
      </vt:variant>
    </vt:vector>
  </HeadingPairs>
  <TitlesOfParts>
    <vt:vector size="33" baseType="lpstr">
      <vt:lpstr>Arial</vt:lpstr>
      <vt:lpstr>Tydlighet</vt:lpstr>
      <vt:lpstr>Migrationsprocessen i praktiken</vt:lpstr>
      <vt:lpstr>Förordnandet</vt:lpstr>
      <vt:lpstr>Respekteras den asylsökandes val av biträde?</vt:lpstr>
      <vt:lpstr>Första mötet</vt:lpstr>
      <vt:lpstr>PowerPoint-presentation</vt:lpstr>
      <vt:lpstr>Egna ”utredningsåtgärder”</vt:lpstr>
      <vt:lpstr>PowerPoint-presentation</vt:lpstr>
      <vt:lpstr>Gissa ambassadsvaret!</vt:lpstr>
      <vt:lpstr>PowerPoint-presentation</vt:lpstr>
      <vt:lpstr>Tolkning</vt:lpstr>
      <vt:lpstr>Detaljerad och levande beskrivning? Tolkningen på Migrationsverket</vt:lpstr>
      <vt:lpstr>PowerPoint-presentation</vt:lpstr>
      <vt:lpstr>PowerPoint-presentation</vt:lpstr>
      <vt:lpstr>Den mest vilseledande frågan i hela asylprocessen, i vart fall för migrationsdomstolen</vt:lpstr>
      <vt:lpstr>Hur motverkar vi biträden liknande situationer?</vt:lpstr>
      <vt:lpstr>Språkanalyser och rättssäkerhet</vt:lpstr>
      <vt:lpstr>En asylsökande – tre språkanalyser</vt:lpstr>
      <vt:lpstr>Språkanalys 2:</vt:lpstr>
      <vt:lpstr>Språkanalys 3:</vt:lpstr>
      <vt:lpstr>PowerPoint-presentation</vt:lpstr>
      <vt:lpstr>Särskilt ömmande omständigheter</vt:lpstr>
      <vt:lpstr>Ny lagstiftning sedan 1 juli 2014</vt:lpstr>
      <vt:lpstr>Syftet med lagändringen</vt:lpstr>
      <vt:lpstr>Exemplifiering i Prop. 2013/14:216, sidan 20</vt:lpstr>
      <vt:lpstr>och…anknytning till Sverige!</vt:lpstr>
      <vt:lpstr>Mer om anknytning till Sverige</vt:lpstr>
      <vt:lpstr>Vilken anknytning krävs för uppehållstillstånd?</vt:lpstr>
      <vt:lpstr>I den långa väntan på MiÖD…</vt:lpstr>
      <vt:lpstr>Praxis från underrätterna</vt:lpstr>
      <vt:lpstr>Det offentliga biträdets egna åtgärder</vt:lpstr>
      <vt:lpstr>Rättsligt ställningstagande angående metod för prövning av tillförlitlighet och trovärdighet. RCI 09/2013 (Lifos 30453)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Migrationsprocessen i praktiken</dc:title>
  <dc:creator>Petter Aasheim</dc:creator>
  <cp:lastModifiedBy>Johan Sanner</cp:lastModifiedBy>
  <cp:revision>31</cp:revision>
  <dcterms:created xsi:type="dcterms:W3CDTF">2014-11-21T09:04:11Z</dcterms:created>
  <dcterms:modified xsi:type="dcterms:W3CDTF">2014-11-29T11:53:08Z</dcterms:modified>
</cp:coreProperties>
</file>