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7"/>
  </p:notesMasterIdLst>
  <p:handoutMasterIdLst>
    <p:handoutMasterId r:id="rId18"/>
  </p:handoutMasterIdLst>
  <p:sldIdLst>
    <p:sldId id="290" r:id="rId2"/>
    <p:sldId id="323" r:id="rId3"/>
    <p:sldId id="324" r:id="rId4"/>
    <p:sldId id="326" r:id="rId5"/>
    <p:sldId id="335" r:id="rId6"/>
    <p:sldId id="328" r:id="rId7"/>
    <p:sldId id="334" r:id="rId8"/>
    <p:sldId id="315" r:id="rId9"/>
    <p:sldId id="333" r:id="rId10"/>
    <p:sldId id="317" r:id="rId11"/>
    <p:sldId id="332" r:id="rId12"/>
    <p:sldId id="309" r:id="rId13"/>
    <p:sldId id="311" r:id="rId14"/>
    <p:sldId id="330" r:id="rId15"/>
    <p:sldId id="312" r:id="rId16"/>
  </p:sldIdLst>
  <p:sldSz cx="9144000" cy="6858000" type="screen4x3"/>
  <p:notesSz cx="6797675" cy="9926638"/>
  <p:defaultTextStyle>
    <a:defPPr>
      <a:defRPr lang="sv-SE"/>
    </a:defPPr>
    <a:lvl1pPr algn="ctr" rtl="0" fontAlgn="base">
      <a:spcBef>
        <a:spcPct val="50000"/>
      </a:spcBef>
      <a:spcAft>
        <a:spcPct val="0"/>
      </a:spcAft>
      <a:defRPr sz="1400" kern="1200">
        <a:solidFill>
          <a:schemeClr val="tx1"/>
        </a:solidFill>
        <a:latin typeface="Trebuchet MS" pitchFamily="34" charset="0"/>
        <a:ea typeface="+mn-ea"/>
        <a:cs typeface="+mn-cs"/>
      </a:defRPr>
    </a:lvl1pPr>
    <a:lvl2pPr marL="457200" algn="ctr" rtl="0" fontAlgn="base">
      <a:spcBef>
        <a:spcPct val="50000"/>
      </a:spcBef>
      <a:spcAft>
        <a:spcPct val="0"/>
      </a:spcAft>
      <a:defRPr sz="1400" kern="1200">
        <a:solidFill>
          <a:schemeClr val="tx1"/>
        </a:solidFill>
        <a:latin typeface="Trebuchet MS" pitchFamily="34" charset="0"/>
        <a:ea typeface="+mn-ea"/>
        <a:cs typeface="+mn-cs"/>
      </a:defRPr>
    </a:lvl2pPr>
    <a:lvl3pPr marL="914400" algn="ctr" rtl="0" fontAlgn="base">
      <a:spcBef>
        <a:spcPct val="50000"/>
      </a:spcBef>
      <a:spcAft>
        <a:spcPct val="0"/>
      </a:spcAft>
      <a:defRPr sz="1400" kern="1200">
        <a:solidFill>
          <a:schemeClr val="tx1"/>
        </a:solidFill>
        <a:latin typeface="Trebuchet MS" pitchFamily="34" charset="0"/>
        <a:ea typeface="+mn-ea"/>
        <a:cs typeface="+mn-cs"/>
      </a:defRPr>
    </a:lvl3pPr>
    <a:lvl4pPr marL="1371600" algn="ctr" rtl="0" fontAlgn="base">
      <a:spcBef>
        <a:spcPct val="50000"/>
      </a:spcBef>
      <a:spcAft>
        <a:spcPct val="0"/>
      </a:spcAft>
      <a:defRPr sz="1400" kern="1200">
        <a:solidFill>
          <a:schemeClr val="tx1"/>
        </a:solidFill>
        <a:latin typeface="Trebuchet MS" pitchFamily="34" charset="0"/>
        <a:ea typeface="+mn-ea"/>
        <a:cs typeface="+mn-cs"/>
      </a:defRPr>
    </a:lvl4pPr>
    <a:lvl5pPr marL="1828800" algn="ctr" rtl="0" fontAlgn="base">
      <a:spcBef>
        <a:spcPct val="50000"/>
      </a:spcBef>
      <a:spcAft>
        <a:spcPct val="0"/>
      </a:spcAft>
      <a:defRPr sz="1400" kern="1200">
        <a:solidFill>
          <a:schemeClr val="tx1"/>
        </a:solidFill>
        <a:latin typeface="Trebuchet MS" pitchFamily="34" charset="0"/>
        <a:ea typeface="+mn-ea"/>
        <a:cs typeface="+mn-cs"/>
      </a:defRPr>
    </a:lvl5pPr>
    <a:lvl6pPr marL="2286000" algn="l" defTabSz="914400" rtl="0" eaLnBrk="1" latinLnBrk="0" hangingPunct="1">
      <a:defRPr sz="1400" kern="1200">
        <a:solidFill>
          <a:schemeClr val="tx1"/>
        </a:solidFill>
        <a:latin typeface="Trebuchet MS" pitchFamily="34" charset="0"/>
        <a:ea typeface="+mn-ea"/>
        <a:cs typeface="+mn-cs"/>
      </a:defRPr>
    </a:lvl6pPr>
    <a:lvl7pPr marL="2743200" algn="l" defTabSz="914400" rtl="0" eaLnBrk="1" latinLnBrk="0" hangingPunct="1">
      <a:defRPr sz="1400" kern="1200">
        <a:solidFill>
          <a:schemeClr val="tx1"/>
        </a:solidFill>
        <a:latin typeface="Trebuchet MS" pitchFamily="34" charset="0"/>
        <a:ea typeface="+mn-ea"/>
        <a:cs typeface="+mn-cs"/>
      </a:defRPr>
    </a:lvl7pPr>
    <a:lvl8pPr marL="3200400" algn="l" defTabSz="914400" rtl="0" eaLnBrk="1" latinLnBrk="0" hangingPunct="1">
      <a:defRPr sz="1400" kern="1200">
        <a:solidFill>
          <a:schemeClr val="tx1"/>
        </a:solidFill>
        <a:latin typeface="Trebuchet MS" pitchFamily="34" charset="0"/>
        <a:ea typeface="+mn-ea"/>
        <a:cs typeface="+mn-cs"/>
      </a:defRPr>
    </a:lvl8pPr>
    <a:lvl9pPr marL="3657600" algn="l" defTabSz="914400" rtl="0" eaLnBrk="1" latinLnBrk="0" hangingPunct="1">
      <a:defRPr sz="1400" kern="1200">
        <a:solidFill>
          <a:schemeClr val="tx1"/>
        </a:solidFill>
        <a:latin typeface="Trebuchet MS"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7B2D"/>
    <a:srgbClr val="7D9E3A"/>
    <a:srgbClr val="96BC4A"/>
    <a:srgbClr val="C5DA9A"/>
    <a:srgbClr val="CFDFFF"/>
    <a:srgbClr val="CC6666"/>
    <a:srgbClr val="0033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7" autoAdjust="0"/>
    <p:restoredTop sz="86381" autoAdjust="0"/>
  </p:normalViewPr>
  <p:slideViewPr>
    <p:cSldViewPr>
      <p:cViewPr>
        <p:scale>
          <a:sx n="100" d="100"/>
          <a:sy n="100" d="100"/>
        </p:scale>
        <p:origin x="-2208" y="-5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l">
              <a:spcBef>
                <a:spcPct val="0"/>
              </a:spcBef>
              <a:defRPr sz="1200">
                <a:latin typeface="Arial" charset="0"/>
              </a:defRPr>
            </a:lvl1pPr>
          </a:lstStyle>
          <a:p>
            <a:endParaRPr lang="sv-SE"/>
          </a:p>
        </p:txBody>
      </p:sp>
      <p:sp>
        <p:nvSpPr>
          <p:cNvPr id="327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spcBef>
                <a:spcPct val="0"/>
              </a:spcBef>
              <a:defRPr sz="1200">
                <a:latin typeface="Arial" charset="0"/>
              </a:defRPr>
            </a:lvl1pPr>
          </a:lstStyle>
          <a:p>
            <a:endParaRPr lang="sv-SE"/>
          </a:p>
        </p:txBody>
      </p:sp>
      <p:sp>
        <p:nvSpPr>
          <p:cNvPr id="32772"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l">
              <a:spcBef>
                <a:spcPct val="0"/>
              </a:spcBef>
              <a:defRPr sz="1200">
                <a:latin typeface="Arial" charset="0"/>
              </a:defRPr>
            </a:lvl1pPr>
          </a:lstStyle>
          <a:p>
            <a:endParaRPr lang="sv-SE"/>
          </a:p>
        </p:txBody>
      </p:sp>
      <p:sp>
        <p:nvSpPr>
          <p:cNvPr id="32773"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r">
              <a:spcBef>
                <a:spcPct val="0"/>
              </a:spcBef>
              <a:defRPr sz="1200">
                <a:latin typeface="Arial" charset="0"/>
              </a:defRPr>
            </a:lvl1pPr>
          </a:lstStyle>
          <a:p>
            <a:fld id="{D49CA185-5F1E-4B4C-A35F-ED771C3C39E5}" type="slidenum">
              <a:rPr lang="sv-SE"/>
              <a:pPr/>
              <a:t>‹Nr.›</a:t>
            </a:fld>
            <a:endParaRPr lang="sv-SE"/>
          </a:p>
        </p:txBody>
      </p:sp>
    </p:spTree>
    <p:extLst>
      <p:ext uri="{BB962C8B-B14F-4D97-AF65-F5344CB8AC3E}">
        <p14:creationId xmlns:p14="http://schemas.microsoft.com/office/powerpoint/2010/main" val="3013277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l">
              <a:spcBef>
                <a:spcPct val="0"/>
              </a:spcBef>
              <a:defRPr sz="1200">
                <a:latin typeface="Arial" charset="0"/>
              </a:defRPr>
            </a:lvl1pPr>
          </a:lstStyle>
          <a:p>
            <a:endParaRPr lang="sv-SE"/>
          </a:p>
        </p:txBody>
      </p:sp>
      <p:sp>
        <p:nvSpPr>
          <p:cNvPr id="1229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spcBef>
                <a:spcPct val="0"/>
              </a:spcBef>
              <a:defRPr sz="1200">
                <a:latin typeface="Arial" charset="0"/>
              </a:defRPr>
            </a:lvl1pPr>
          </a:lstStyle>
          <a:p>
            <a:endParaRPr lang="sv-SE"/>
          </a:p>
        </p:txBody>
      </p:sp>
      <p:sp>
        <p:nvSpPr>
          <p:cNvPr id="12292"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ffectLst/>
        </p:spPr>
      </p:sp>
      <p:sp>
        <p:nvSpPr>
          <p:cNvPr id="12293"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12294"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l">
              <a:spcBef>
                <a:spcPct val="0"/>
              </a:spcBef>
              <a:defRPr sz="1200">
                <a:latin typeface="Arial" charset="0"/>
              </a:defRPr>
            </a:lvl1pPr>
          </a:lstStyle>
          <a:p>
            <a:endParaRPr lang="sv-SE"/>
          </a:p>
        </p:txBody>
      </p:sp>
      <p:sp>
        <p:nvSpPr>
          <p:cNvPr id="12295"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r">
              <a:spcBef>
                <a:spcPct val="0"/>
              </a:spcBef>
              <a:defRPr sz="1200">
                <a:latin typeface="Arial" charset="0"/>
              </a:defRPr>
            </a:lvl1pPr>
          </a:lstStyle>
          <a:p>
            <a:fld id="{316C79DC-F369-4C23-93A6-F819A224727E}" type="slidenum">
              <a:rPr lang="sv-SE"/>
              <a:pPr/>
              <a:t>‹Nr.›</a:t>
            </a:fld>
            <a:endParaRPr lang="sv-SE"/>
          </a:p>
        </p:txBody>
      </p:sp>
    </p:spTree>
    <p:extLst>
      <p:ext uri="{BB962C8B-B14F-4D97-AF65-F5344CB8AC3E}">
        <p14:creationId xmlns:p14="http://schemas.microsoft.com/office/powerpoint/2010/main" val="257148534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766771-B501-45EE-8959-A5A8C3D28D34}" type="slidenum">
              <a:rPr lang="sv-SE"/>
              <a:pPr/>
              <a:t>1</a:t>
            </a:fld>
            <a:endParaRPr lang="sv-SE"/>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sv-SE" dirty="0"/>
          </a:p>
        </p:txBody>
      </p:sp>
    </p:spTree>
    <p:extLst>
      <p:ext uri="{BB962C8B-B14F-4D97-AF65-F5344CB8AC3E}">
        <p14:creationId xmlns:p14="http://schemas.microsoft.com/office/powerpoint/2010/main" val="1469834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se </a:t>
            </a:r>
            <a:r>
              <a:rPr lang="sv-SE" dirty="0" err="1" smtClean="0"/>
              <a:t>prop</a:t>
            </a:r>
            <a:r>
              <a:rPr lang="sv-SE" dirty="0" smtClean="0"/>
              <a:t> 2012/13:45</a:t>
            </a:r>
            <a:r>
              <a:rPr lang="sv-SE" baseline="0" dirty="0" smtClean="0"/>
              <a:t> s. 113 </a:t>
            </a:r>
            <a:r>
              <a:rPr lang="sv-SE" baseline="0" dirty="0" err="1" smtClean="0"/>
              <a:t>ff</a:t>
            </a:r>
            <a:r>
              <a:rPr lang="sv-SE" baseline="0" dirty="0" smtClean="0"/>
              <a:t> - </a:t>
            </a:r>
            <a:r>
              <a:rPr lang="sv-SE" dirty="0" smtClean="0"/>
              <a:t>Bestämmelserna om allmän förvaltningsdomstols utredningsansvar består av en grundregel som kompletteras av två tilläggsregler. Grundregeln reglerar förutsättningarna för domstolens processledande verksamhet i materiellt hänseende och finns i 8 § första stycket FPL. Den föreskriver att domstolen ska se till att målet blir så utrett som dess beskaffenhet kräver. De två tilläggsreglerna konkretiserar domstolens processledande verksamhet och finns i 8 § andra stycket FPL. Den första tilläggsregeln innebär att rätten vid behov ska anvisa hur utredningen bör kompletteras. Den andra tilläggsregeln innebär att överflödig utredning får avvisas av rätten.</a:t>
            </a:r>
          </a:p>
          <a:p>
            <a:r>
              <a:rPr lang="sv-SE" dirty="0" smtClean="0"/>
              <a:t>Det som styr hur långt domstolen ska gå --- är i första hand de bestämmelser som finns i den materiella lagstiftningen om enskildas och det allmännas intressen och om tyngden av dessa intressen. Behovet av processledande åtgärder påverkas bl.a. av om det finns en offentlig motpart i processen och av styrkeförhållandena i denna (RÅ 2006 ref. 46 och RÅ 2009 ref. 69). Det är därför svårt och inte heller lämpligt att genom lagstiftning i detalj reglera vad som ska gälla. Det står dock klart att domstolen bör ha ett yttersta ansvar för utredningen i målet. Den s.k. </a:t>
            </a:r>
            <a:r>
              <a:rPr lang="sv-SE" dirty="0" err="1" smtClean="0"/>
              <a:t>officialprincipen</a:t>
            </a:r>
            <a:r>
              <a:rPr lang="sv-SE" dirty="0" smtClean="0"/>
              <a:t> bör alltså vara vägledande för handläggningen av ett mål hos en allmän förvaltningsdomstol. Trots att </a:t>
            </a:r>
            <a:r>
              <a:rPr lang="sv-SE" dirty="0" err="1" smtClean="0"/>
              <a:t>officialprincipen</a:t>
            </a:r>
            <a:r>
              <a:rPr lang="sv-SE" dirty="0" smtClean="0"/>
              <a:t> har en mindre framträdande plats i en del mål som förekommer i allmän domstol, gäller samma grundregel som den i 8 § FPL även för alla mål och ärenden vid allmän domstol (se prop. 2009/10:215 s. 164 f.).</a:t>
            </a:r>
          </a:p>
          <a:p>
            <a:r>
              <a:rPr lang="sv-SE" dirty="0" smtClean="0"/>
              <a:t>Grundregeln i 8 § första stycket FPL har, som framgår ovan, utformats i syfte att markera att utredningsansvaret sträcker sig olika långt i olika mål. Regeringen anser att regeln alltjämt framstår som ändamålsenlig och därför bör finnas kvar i sin nuvarande lydelse. Däremot finns det anledning att överväga på vilket sätt det bör uttryckas hur rätten ska agera om det finns ett behov av komplettering eller avvisning. Övervägandena bör således ta sikte på de båda tilläggsreglerna i 8 § andra stycket FPL.</a:t>
            </a:r>
          </a:p>
          <a:p>
            <a:r>
              <a:rPr lang="sv-SE" dirty="0" smtClean="0"/>
              <a:t>I en tvåpartsprocess blir utredningsmaterialet fylligare. Genom att parterna i en tvåpartsprocess ansvarar för att utredningsunderlaget är fullgott har behovet av aktivitet från domstolens sida minskat.</a:t>
            </a:r>
          </a:p>
          <a:p>
            <a:r>
              <a:rPr lang="sv-SE" dirty="0" smtClean="0"/>
              <a:t>Såväl 8 § FPL i sin nuvarande lydelse som motsvarande bestämmelse i ärendelagen reglerar rättens processledande uppgift, men inne-håller samtidigt det viktiga elementet att rätten ska vara verksam genom parterna och därigenom undvika att agera helt på egen hand (se prop. 2009/10:215 s. 164 f.). Enligt regeringens uppfattning finns det dock skäl att ytterligare förtydliga parternas roll i detta hänseende. Av tilläggs-regeln bör alltså uttryckligen framgå att det i första hand är parterna själva som ska läka bristerna i sina framställningar. </a:t>
            </a:r>
          </a:p>
          <a:p>
            <a:r>
              <a:rPr lang="sv-SE" dirty="0" smtClean="0"/>
              <a:t>Regeringen anser för sin del att frågor och påpekanden till parterna i detta syfte kan framställas lika gärna i skrift, som t.ex. per telefon eller vid en muntlig förhandling. Samma formuleringar används dessutom i ärendelagen, som i likhet med förvaltningsprocesslagen reglerar en i huvudsak skriftlig process.</a:t>
            </a:r>
          </a:p>
          <a:p>
            <a:r>
              <a:rPr lang="sv-SE" dirty="0" smtClean="0"/>
              <a:t>Om det finns sådana oklarheter i de skriftliga eller muntliga framställningar som görs av parterna att målet inte bedöms vara möjligt att avgöra ser regeringen det som naturligt att rätten i ett första skede genom frågor och påpekanden verkar för att dessa brister avhjälps. Det kan därefter krävas ytterligare agerande, från parterna eller rätten, för att målet ska anses vara tillräckligt utrett. Rätten har befogenheter att vid behov hämta in utredning som kompletterar parternas utredningsmaterial, t.ex. genom att besluta om syn på stället (23 § FPL) eller om inhämtande av utlåtande från sakkunnig (24 § FPL).</a:t>
            </a:r>
          </a:p>
          <a:p>
            <a:endParaRPr lang="sv-SE" dirty="0" smtClean="0"/>
          </a:p>
          <a:p>
            <a:r>
              <a:rPr lang="sv-SE" dirty="0">
                <a:latin typeface="+mn-lt"/>
              </a:rPr>
              <a:t>I promemorian föreslås vidare att tilläggsregeln kompletteras med en regel som ger rätten stöd för att hindra att parterna, t.ex. vid en muntlig förhandling, drar in sådant som är onödigt i målet.</a:t>
            </a:r>
          </a:p>
          <a:p>
            <a:r>
              <a:rPr lang="sv-SE" dirty="0">
                <a:latin typeface="+mn-lt"/>
              </a:rPr>
              <a:t>Enligt regeringens uppfattning måste det vara en fördel för såväl domstolen som parterna att det i ett så tidigt skede som möjligt klargörs vad som bör vara en del av utredningsmaterialet i målet och att rätten inte i ett senare skede behöver avvisa redan ingiven utredning. Vidare minskar risken för att någon av parterna fokuserar på sådant som är onödigt och rättens ansvar för utredningen i målet tydliggörs. Dessutom uppnås större likhet mellan de båda domstolsslagen. Regeringen ställer sig därför bakom promemorians förslag att införa en uttrycklig bestämmelse av detta slag.</a:t>
            </a:r>
            <a:endParaRPr lang="sv-SE" dirty="0" smtClean="0"/>
          </a:p>
          <a:p>
            <a:endParaRPr lang="sv-SE" dirty="0" smtClean="0"/>
          </a:p>
          <a:p>
            <a:r>
              <a:rPr lang="sv-SE" dirty="0" smtClean="0"/>
              <a:t>Ur specialmotiveringen (se </a:t>
            </a:r>
            <a:r>
              <a:rPr lang="sv-SE" dirty="0" err="1" smtClean="0"/>
              <a:t>prop</a:t>
            </a:r>
            <a:r>
              <a:rPr lang="sv-SE" dirty="0" smtClean="0"/>
              <a:t> 2012/13:45</a:t>
            </a:r>
            <a:r>
              <a:rPr lang="sv-SE" baseline="0" dirty="0" smtClean="0"/>
              <a:t> s. 174): Paragrafen behandlar rättens utredningsansvar. Övervägandena finns i avsnitt 9.2.</a:t>
            </a:r>
          </a:p>
          <a:p>
            <a:r>
              <a:rPr lang="sv-SE" baseline="0" dirty="0" smtClean="0"/>
              <a:t>Genom den nya utformningen av tilläggsreglerna som separerats i ett andra och tredje stycke tydliggörs på vilket sätt som domstolens process-ledande verksamhet ska bedrivas och rättens ansvar för att inget onödigt förs in i målet. I första hand är det parterna själva som ska läka bristerna i sina framställningar. Rätten ska därför vara verksam genom parterna och undvika att agera på egen hand (jfr prop. 2009/10:215 s. 164 f.). Frågor och påpekanden till parterna kan framställas såväl muntligen som skriftligen. Att se till att inget onödigt förs in i målet innebär att rätten ska få parternas processföring att fokusera på de tvistiga frågorna i målet och vid behov verka för att målet inte belastas med utredningsmaterial som bedöms vara irrelevant för prövningen. Om parterna ändå ger in utredning som bedöms överflödig får rätten avvisa den.</a:t>
            </a:r>
          </a:p>
          <a:p>
            <a:r>
              <a:rPr lang="sv-SE" baseline="0" dirty="0" smtClean="0"/>
              <a:t>Övriga ändringar är endast språkliga.</a:t>
            </a:r>
            <a:endParaRPr lang="sv-SE" dirty="0"/>
          </a:p>
        </p:txBody>
      </p:sp>
      <p:sp>
        <p:nvSpPr>
          <p:cNvPr id="4" name="Platshållare för bildnummer 3"/>
          <p:cNvSpPr>
            <a:spLocks noGrp="1"/>
          </p:cNvSpPr>
          <p:nvPr>
            <p:ph type="sldNum" sz="quarter" idx="10"/>
          </p:nvPr>
        </p:nvSpPr>
        <p:spPr/>
        <p:txBody>
          <a:bodyPr/>
          <a:lstStyle/>
          <a:p>
            <a:fld id="{E9EF57D5-A556-4B92-9FEE-64C0AB140C69}" type="slidenum">
              <a:rPr lang="sv-SE" smtClean="0"/>
              <a:t>2</a:t>
            </a:fld>
            <a:endParaRPr lang="sv-SE"/>
          </a:p>
        </p:txBody>
      </p:sp>
    </p:spTree>
    <p:extLst>
      <p:ext uri="{BB962C8B-B14F-4D97-AF65-F5344CB8AC3E}">
        <p14:creationId xmlns:p14="http://schemas.microsoft.com/office/powerpoint/2010/main" val="2467270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RÅ 2006 ref 46 </a:t>
            </a:r>
            <a:r>
              <a:rPr lang="sv-SE" dirty="0" smtClean="0"/>
              <a:t>Förvaltningsdomstols utredningsskyldighet avseende kostnad för boende i mål om avgift enligt 8 kap. socialtjänstlagen. Prövningstillstånd i kammarrätt - Enligt 8 § första stycket förvaltningsprocesslagen (1971:291) skall rätten tillse att ett mål blir så utrett som dess beskaffenhet kräver. Denna s.k. </a:t>
            </a:r>
            <a:r>
              <a:rPr lang="sv-SE" dirty="0" err="1" smtClean="0"/>
              <a:t>officialprincip</a:t>
            </a:r>
            <a:r>
              <a:rPr lang="sv-SE" dirty="0" smtClean="0"/>
              <a:t> gäller utan hinder av att förvaltningsprocessen numera blivit en tvåpartsprocess (jfr Wennergren, Förvaltningsprocesslagen m.m., 5 uppl. s. 148 f.). Särskilt när styrkeförhållandet mellan parterna är så ojämnt som i mål av nu aktuellt slag vilar ett stort ansvar på domstolen att se till att enskild part inte blir lidande genom att beslutsunderlaget är ofullständigt eller bristfälligt i något hänseende.</a:t>
            </a:r>
          </a:p>
          <a:p>
            <a:r>
              <a:rPr lang="sv-SE" dirty="0"/>
              <a:t>RÅ 2009 ref 68 (?) - I mål om ingripande enligt lagen om offentlig upphandling gäller som huvudprincip att den part som gör gällande att en upphandling är felaktig på ett klart sätt ska ange på vilka omständigheter han grundar sin talan. - Bestämmelsen om domstolarnas utredningsansvar ger uttryck för den s.k. </a:t>
            </a:r>
            <a:r>
              <a:rPr lang="sv-SE" dirty="0" err="1"/>
              <a:t>officialprincipen</a:t>
            </a:r>
            <a:r>
              <a:rPr lang="sv-SE" dirty="0"/>
              <a:t>. Motsatsen till </a:t>
            </a:r>
            <a:r>
              <a:rPr lang="sv-SE" dirty="0" err="1"/>
              <a:t>officialprincipen</a:t>
            </a:r>
            <a:r>
              <a:rPr lang="sv-SE" dirty="0"/>
              <a:t> är förhandlingsprincipen. Enligt förhandlingsprincipen i dess renodlade form ligger ansvaret för utredningen helt på parterna.</a:t>
            </a:r>
          </a:p>
          <a:p>
            <a:r>
              <a:rPr lang="sv-SE" dirty="0"/>
              <a:t>Tillämpningen av </a:t>
            </a:r>
            <a:r>
              <a:rPr lang="sv-SE" dirty="0" err="1"/>
              <a:t>officialprincipen</a:t>
            </a:r>
            <a:r>
              <a:rPr lang="sv-SE" dirty="0"/>
              <a:t> i förvaltningsprocessen diskuterades ingående i förarbetena till FPL (prop. 1971:30 Del 2 s. 526 ff.). Det uttalades bl.a. att domstolens aktivitet måste växla beroende på bl.a. vad för slags mål det gäller, om det finns en offentlig motpart i målet och om en enskild har ombud i målet. Att ett mål i en förvaltningsdomstol kunde gälla en tvist mellan två enskilda togs inte upp. Förmodligen var det över huvud taget inte aktuellt då. Under de nära 40 år som gått sedan FPL tillkom har processen i förvaltningsdomstolarna i viss mån ändrat karaktär. Förvaltningsprocessen har blivit en tvåpartsprocess där den enskilde så gott som alltid har en myndighet som motpart. En följd av det är att </a:t>
            </a:r>
            <a:r>
              <a:rPr lang="sv-SE" dirty="0" err="1"/>
              <a:t>officialprincipen</a:t>
            </a:r>
            <a:r>
              <a:rPr lang="sv-SE" dirty="0"/>
              <a:t> gör sig mindre gällande.</a:t>
            </a:r>
          </a:p>
          <a:p>
            <a:r>
              <a:rPr lang="sv-SE" dirty="0"/>
              <a:t>Regeringsrätten har i några refererade avgöranden funnit att endast omständligheter som en part åberopat kan läggas till grund för en förvaltningsdomstols prövning. Målen gällde återkallelse av en läkares legitimation (RÅ 1989 ref. 67 och 1990 ref. 64), disciplinpåföljd för läkare (RÅ 1990 ref. 108) och körkortsingripande (RÅ 1991 ref. 67). I mål där det har varit fråga om mycket ingripande åtgärder från det allmänna mot enskilda har Regeringsrätten alltså ansett att domstolarnas utredningsansvar inte är så omfattande att det kan ersätta en offentlig parts ansvar för att åberopa grunderna för sin talan.</a:t>
            </a:r>
          </a:p>
          <a:p>
            <a:r>
              <a:rPr lang="sv-SE" dirty="0"/>
              <a:t>Mål om offentlig upphandling gäller i princip ekonomiska förhållanden mellan enskilda näringsidkare. De har alltså en större likhet med sådana mål där man inom den allmänna processrätten tillämpar förhandlingsprincipen än med mål som är typiska i förvaltningsdomstolarna och för vilka FPL har konstruerats. Detta leder till slutsatsen att </a:t>
            </a:r>
            <a:r>
              <a:rPr lang="sv-SE" dirty="0" err="1"/>
              <a:t>officialprincipen</a:t>
            </a:r>
            <a:r>
              <a:rPr lang="sv-SE" dirty="0"/>
              <a:t> måste tillämpas på ett försiktigt sätt i mål om offentlig upphandling. Som huvudprincip bör krävas att den part som gör gällande att en upphandling är felaktig på ett klart sätt anger vilka omständigheter han grundar sin talan på.</a:t>
            </a:r>
          </a:p>
          <a:p>
            <a:r>
              <a:rPr lang="sv-SE" dirty="0"/>
              <a:t>HFD 2011 not 53</a:t>
            </a:r>
            <a:br>
              <a:rPr lang="sv-SE" dirty="0"/>
            </a:br>
            <a:r>
              <a:rPr lang="sv-SE" dirty="0"/>
              <a:t>Uppslagsord: Förhandsbesked, skatter - inkomstskatt - förhandsbesked undanröjdes med hänsyn till att - varken sökanden eller Skatterättsnämnden berört frågan om det tänkta förfarandet var förenligt med det bolagsrättsliga splittringsförbudet; Ur Justitierådet Brickmans skiljaktiga mening:</a:t>
            </a:r>
          </a:p>
          <a:p>
            <a:r>
              <a:rPr lang="sv-SE" dirty="0"/>
              <a:t> I 35 kap. 2 § andra stycket rättegångsbalken uttrycks detta som att </a:t>
            </a:r>
            <a:r>
              <a:rPr lang="sv-SE" b="1" dirty="0"/>
              <a:t>det inte fordras bevisning om vad svensk lag stadgar</a:t>
            </a:r>
            <a:r>
              <a:rPr lang="sv-SE" dirty="0"/>
              <a:t>. - I förvaltningsprocessen har domstolarna generellt ett större ansvar för utredningen i målet än vad som är fallet i allmän domstol. Enligt 8 § förvaltningsprocesslagen (1971:291), FPL, ska rätten sålunda se till att ett mål blir så utrett som dess beskaffenhet kräver och vid behov anvisa hur utredningen bör kompletteras. Någon definition av vad som avses med ’utredningen’ finns inte i FPL och för övrigt inte heller i rättegångsbalken. </a:t>
            </a:r>
            <a:r>
              <a:rPr lang="sv-SE" b="1" dirty="0"/>
              <a:t>Med hänsyn till förvaltningsdomstolarnas långtgående utredningsskyldighet när det gäller de faktiska omständigheterna får det anses uteslutet att en enskild part i ett ordinärt förvaltningsmål skulle ha ett större ansvar för rättsutredningen i målet än parter i allmän domstol</a:t>
            </a:r>
            <a:r>
              <a:rPr lang="sv-SE" dirty="0"/>
              <a:t>. </a:t>
            </a:r>
            <a:r>
              <a:rPr lang="sv-SE" b="1" dirty="0"/>
              <a:t>Det kan därför förutsättas att den utredning som domstolen enligt 8 § FPL kan ålägga en part att komplettera i ett sådant förvaltningsmål är begränsad till fakta i målet.</a:t>
            </a:r>
            <a:r>
              <a:rPr lang="sv-SE" dirty="0"/>
              <a:t> -  --- . - Hur ansvaret för utredningen är fördelat mellan parterna och domstolen eller förvaltningsmyndigheten varierar mellan olika slags mål och ärenden. En fråga är därför om förfarandet i ärenden och mål om förhandsbesked skiljer sig från förfarandet i övrigt hos domstolar och förvaltningsmyndigheter på ett sådant sätt att de nämnda principerna inte gäller. --- </a:t>
            </a:r>
            <a:r>
              <a:rPr lang="sv-SE" b="1" dirty="0"/>
              <a:t>Majoritetens ståndpunkt i detta mål innebär emellertid att sökanden ska förutse vilka rättsfrågor Skatterättsnämnden och Högsta förvaltningsdomstolen kommer att anse nödvändiga att belysa och att ansökningen ska innehålla uppgifter om vilka dessa regler är och hur de ska förstås.</a:t>
            </a:r>
            <a:r>
              <a:rPr lang="sv-SE" dirty="0"/>
              <a:t> - Att över huvud taget kräva att den som ansöker om förhandsbesked ska foga en rättsutredning till sin ansökan är en avvikelse från vad som annars gäller vid förfarandet hos domstolar och förvaltningsmyndigheter. Ett så långtgående krav kan enligt min mening inte ställas utan att det kommit till tydligt uttryck i lagtexten. Det förhållandet att ansökningen i detta mål inte berör frågan hur den tilltänkta uppdelningen av aktierna ska bedömas från civilrättslig synpunkt är därför inte skäl att avvisa ansökningen. - Till detta kommer att frågor om uppdelning av aktier och innebörden av det s.k. splittringsförbudet har aktualiserats såväl i RÅ 2006 ref. 45 och RÅ 2009 ref. 68 som i det denna dag avgjorda målet 4345-10. Dessa mål har prövats trots att sökanden inte har bidragit med någon kvalificerad analys av de civilrättsliga bestämmelserna. </a:t>
            </a:r>
          </a:p>
          <a:p>
            <a:endParaRPr lang="sv-SE" dirty="0" smtClean="0"/>
          </a:p>
          <a:p>
            <a:endParaRPr lang="sv-SE" dirty="0" smtClean="0"/>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E9EF57D5-A556-4B92-9FEE-64C0AB140C69}" type="slidenum">
              <a:rPr lang="sv-SE" smtClean="0"/>
              <a:t>3</a:t>
            </a:fld>
            <a:endParaRPr lang="sv-SE"/>
          </a:p>
        </p:txBody>
      </p:sp>
    </p:spTree>
    <p:extLst>
      <p:ext uri="{BB962C8B-B14F-4D97-AF65-F5344CB8AC3E}">
        <p14:creationId xmlns:p14="http://schemas.microsoft.com/office/powerpoint/2010/main" val="2892392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765175"/>
            <a:ext cx="7772400" cy="1470025"/>
          </a:xfrm>
        </p:spPr>
        <p:txBody>
          <a:bodyPr/>
          <a:lstStyle>
            <a:lvl1pPr algn="ctr">
              <a:lnSpc>
                <a:spcPts val="3800"/>
              </a:lnSpc>
              <a:defRPr sz="4000"/>
            </a:lvl1pPr>
          </a:lstStyle>
          <a:p>
            <a:r>
              <a:rPr lang="sv-SE" smtClean="0"/>
              <a:t>Klicka här för att ändra format</a:t>
            </a:r>
            <a:endParaRPr lang="sv-SE"/>
          </a:p>
        </p:txBody>
      </p:sp>
      <p:sp>
        <p:nvSpPr>
          <p:cNvPr id="3075" name="Rectangle 3"/>
          <p:cNvSpPr>
            <a:spLocks noGrp="1" noChangeArrowheads="1"/>
          </p:cNvSpPr>
          <p:nvPr>
            <p:ph type="subTitle" idx="1"/>
          </p:nvPr>
        </p:nvSpPr>
        <p:spPr>
          <a:xfrm>
            <a:off x="1371600" y="2420938"/>
            <a:ext cx="6400800" cy="1752600"/>
          </a:xfrm>
        </p:spPr>
        <p:txBody>
          <a:bodyPr/>
          <a:lstStyle>
            <a:lvl1pPr marL="0" indent="0" algn="ctr">
              <a:buFontTx/>
              <a:buNone/>
              <a:defRPr/>
            </a:lvl1pPr>
          </a:lstStyle>
          <a:p>
            <a:r>
              <a:rPr lang="sv-SE" smtClean="0"/>
              <a:t>Klicka här för att ändra format på underrubrik i bakgrunden</a:t>
            </a:r>
            <a:endParaRPr lang="sv-SE"/>
          </a:p>
        </p:txBody>
      </p:sp>
      <p:sp>
        <p:nvSpPr>
          <p:cNvPr id="3076" name="Rectangle 4"/>
          <p:cNvSpPr>
            <a:spLocks noChangeArrowheads="1"/>
          </p:cNvSpPr>
          <p:nvPr/>
        </p:nvSpPr>
        <p:spPr bwMode="auto">
          <a:xfrm>
            <a:off x="0" y="0"/>
            <a:ext cx="168275" cy="6734175"/>
          </a:xfrm>
          <a:prstGeom prst="rect">
            <a:avLst/>
          </a:prstGeom>
          <a:solidFill>
            <a:srgbClr val="CC6666"/>
          </a:solidFill>
          <a:ln w="9525">
            <a:noFill/>
            <a:miter lim="800000"/>
            <a:headEnd/>
            <a:tailEnd/>
          </a:ln>
          <a:effectLst/>
        </p:spPr>
        <p:txBody>
          <a:bodyPr wrap="none" anchor="ctr"/>
          <a:lstStyle/>
          <a:p>
            <a:endParaRPr lang="sv-SE"/>
          </a:p>
        </p:txBody>
      </p:sp>
      <p:sp>
        <p:nvSpPr>
          <p:cNvPr id="3083" name="Rectangle 11"/>
          <p:cNvSpPr>
            <a:spLocks noChangeArrowheads="1"/>
          </p:cNvSpPr>
          <p:nvPr/>
        </p:nvSpPr>
        <p:spPr bwMode="auto">
          <a:xfrm>
            <a:off x="0" y="6667500"/>
            <a:ext cx="9144000" cy="201613"/>
          </a:xfrm>
          <a:prstGeom prst="rect">
            <a:avLst/>
          </a:prstGeom>
          <a:solidFill>
            <a:schemeClr val="tx2"/>
          </a:solidFill>
          <a:ln w="9525">
            <a:noFill/>
            <a:miter lim="800000"/>
            <a:headEnd/>
            <a:tailEnd/>
          </a:ln>
          <a:effectLst/>
        </p:spPr>
        <p:txBody>
          <a:bodyPr wrap="none" anchor="ctr"/>
          <a:lstStyle/>
          <a:p>
            <a:endParaRPr lang="sv-SE"/>
          </a:p>
        </p:txBody>
      </p:sp>
      <p:sp>
        <p:nvSpPr>
          <p:cNvPr id="3084" name="Rectangle 12"/>
          <p:cNvSpPr>
            <a:spLocks noGrp="1" noChangeArrowheads="1"/>
          </p:cNvSpPr>
          <p:nvPr>
            <p:ph type="dt" sz="half" idx="2"/>
          </p:nvPr>
        </p:nvSpPr>
        <p:spPr/>
        <p:txBody>
          <a:bodyPr/>
          <a:lstStyle>
            <a:lvl1pPr>
              <a:defRPr/>
            </a:lvl1pPr>
          </a:lstStyle>
          <a:p>
            <a:fld id="{C932E45C-DDBE-499F-BB4E-1B0A45369F45}" type="datetime1">
              <a:rPr lang="sv-SE"/>
              <a:pPr/>
              <a:t>14-11-30</a:t>
            </a:fld>
            <a:r>
              <a:rPr lang="sv-SE"/>
              <a:t>	</a:t>
            </a:r>
            <a:endParaRPr lang="sv-SE" sz="1300"/>
          </a:p>
        </p:txBody>
      </p:sp>
      <p:sp>
        <p:nvSpPr>
          <p:cNvPr id="3086" name="Rectangle 14"/>
          <p:cNvSpPr>
            <a:spLocks noChangeArrowheads="1"/>
          </p:cNvSpPr>
          <p:nvPr/>
        </p:nvSpPr>
        <p:spPr bwMode="auto">
          <a:xfrm>
            <a:off x="76200" y="4076700"/>
            <a:ext cx="9067800" cy="720725"/>
          </a:xfrm>
          <a:prstGeom prst="rect">
            <a:avLst/>
          </a:prstGeom>
          <a:solidFill>
            <a:srgbClr val="CC6666"/>
          </a:solidFill>
          <a:ln w="12700" algn="ctr">
            <a:noFill/>
            <a:miter lim="800000"/>
            <a:headEnd/>
            <a:tailEnd/>
          </a:ln>
          <a:effectLst/>
        </p:spPr>
        <p:txBody>
          <a:bodyPr lIns="522000" rIns="522000" bIns="118800" anchor="b"/>
          <a:lstStyle/>
          <a:p>
            <a:endParaRPr lang="sv-SE" sz="2600" dirty="0">
              <a:solidFill>
                <a:schemeClr val="bg1"/>
              </a:solidFill>
            </a:endParaRPr>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dirty="0"/>
              <a:t>	</a:t>
            </a:r>
            <a:endParaRPr lang="sv-SE" sz="1300" dirty="0"/>
          </a:p>
        </p:txBody>
      </p:sp>
    </p:spTree>
  </p:cSld>
  <p:clrMapOvr>
    <a:masterClrMapping/>
  </p:clrMapOvr>
  <p:transition xmlns:p14="http://schemas.microsoft.com/office/powerpoint/2010/mai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dirty="0"/>
              <a:t>	</a:t>
            </a:r>
            <a:endParaRPr lang="sv-SE" sz="1300" dirty="0"/>
          </a:p>
        </p:txBody>
      </p:sp>
    </p:spTree>
  </p:cSld>
  <p:clrMapOvr>
    <a:masterClrMapping/>
  </p:clrMapOvr>
  <p:transition xmlns:p14="http://schemas.microsoft.com/office/powerpoint/2010/mai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text 2"/>
          <p:cNvSpPr>
            <a:spLocks noGrp="1"/>
          </p:cNvSpPr>
          <p:nvPr>
            <p:ph type="body"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sidfot 3"/>
          <p:cNvSpPr>
            <a:spLocks noGrp="1"/>
          </p:cNvSpPr>
          <p:nvPr>
            <p:ph type="ftr" sz="quarter" idx="10"/>
          </p:nvPr>
        </p:nvSpPr>
        <p:spPr>
          <a:xfrm>
            <a:off x="539750" y="6677025"/>
            <a:ext cx="8604250" cy="190500"/>
          </a:xfrm>
          <a:prstGeom prst="rect">
            <a:avLst/>
          </a:prstGeom>
        </p:spPr>
        <p:txBody>
          <a:bodyPr/>
          <a:lstStyle/>
          <a:p>
            <a:r>
              <a:rPr lang="sv-SE" smtClean="0"/>
              <a:t>FÖRVALTNINGSRÄTTEN I GÖTEBORG</a:t>
            </a:r>
            <a:endParaRPr lang="sv-SE"/>
          </a:p>
        </p:txBody>
      </p:sp>
    </p:spTree>
    <p:extLst>
      <p:ext uri="{BB962C8B-B14F-4D97-AF65-F5344CB8AC3E}">
        <p14:creationId xmlns:p14="http://schemas.microsoft.com/office/powerpoint/2010/main" val="3300686155"/>
      </p:ext>
    </p:extLst>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dirty="0"/>
              <a:t>	</a:t>
            </a:r>
            <a:endParaRPr lang="sv-SE" sz="1300" dirty="0"/>
          </a:p>
        </p:txBody>
      </p:sp>
    </p:spTree>
  </p:cSld>
  <p:clrMapOvr>
    <a:masterClrMapping/>
  </p:clrMapOvr>
  <p:transition xmlns:p14="http://schemas.microsoft.com/office/powerpoint/2010/mai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r>
              <a:rPr lang="sv-SE" dirty="0"/>
              <a:t>	</a:t>
            </a:r>
            <a:endParaRPr lang="sv-SE" sz="1300" dirty="0"/>
          </a:p>
        </p:txBody>
      </p:sp>
    </p:spTree>
  </p:cSld>
  <p:clrMapOvr>
    <a:masterClrMapping/>
  </p:clrMapOvr>
  <p:transition xmlns:p14="http://schemas.microsoft.com/office/powerpoint/2010/mai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412875"/>
            <a:ext cx="4038600" cy="4713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412875"/>
            <a:ext cx="4038600" cy="4713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lvl1pPr>
              <a:defRPr/>
            </a:lvl1pPr>
          </a:lstStyle>
          <a:p>
            <a:r>
              <a:rPr lang="sv-SE" dirty="0"/>
              <a:t>	</a:t>
            </a:r>
            <a:endParaRPr lang="sv-SE" sz="1300" dirty="0"/>
          </a:p>
        </p:txBody>
      </p:sp>
    </p:spTree>
  </p:cSld>
  <p:clrMapOvr>
    <a:masterClrMapping/>
  </p:clrMapOvr>
  <p:transition xmlns:p14="http://schemas.microsoft.com/office/powerpoint/2010/mai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lvl1pPr>
              <a:defRPr/>
            </a:lvl1pPr>
          </a:lstStyle>
          <a:p>
            <a:r>
              <a:rPr lang="sv-SE" dirty="0"/>
              <a:t>	</a:t>
            </a:r>
            <a:endParaRPr lang="sv-SE" sz="1300" dirty="0"/>
          </a:p>
        </p:txBody>
      </p:sp>
    </p:spTree>
  </p:cSld>
  <p:clrMapOvr>
    <a:masterClrMapping/>
  </p:clrMapOvr>
  <p:transition xmlns:p14="http://schemas.microsoft.com/office/powerpoint/2010/mai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lvl1pPr>
              <a:defRPr/>
            </a:lvl1pPr>
          </a:lstStyle>
          <a:p>
            <a:r>
              <a:rPr lang="sv-SE" dirty="0"/>
              <a:t>	</a:t>
            </a:r>
            <a:endParaRPr lang="sv-SE" sz="1300" dirty="0"/>
          </a:p>
        </p:txBody>
      </p:sp>
    </p:spTree>
  </p:cSld>
  <p:clrMapOvr>
    <a:masterClrMapping/>
  </p:clrMapOvr>
  <p:transition xmlns:p14="http://schemas.microsoft.com/office/powerpoint/2010/mai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lvl1pPr>
              <a:defRPr/>
            </a:lvl1pPr>
          </a:lstStyle>
          <a:p>
            <a:r>
              <a:rPr lang="sv-SE" dirty="0"/>
              <a:t>	</a:t>
            </a:r>
            <a:endParaRPr lang="sv-SE" sz="1300" dirty="0"/>
          </a:p>
        </p:txBody>
      </p:sp>
    </p:spTree>
  </p:cSld>
  <p:clrMapOvr>
    <a:masterClrMapping/>
  </p:clrMapOvr>
  <p:transition xmlns:p14="http://schemas.microsoft.com/office/powerpoint/2010/mai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r>
              <a:rPr lang="sv-SE" dirty="0"/>
              <a:t>	</a:t>
            </a:r>
            <a:endParaRPr lang="sv-SE" sz="1300" dirty="0"/>
          </a:p>
        </p:txBody>
      </p:sp>
    </p:spTree>
  </p:cSld>
  <p:clrMapOvr>
    <a:masterClrMapping/>
  </p:clrMapOvr>
  <p:transition xmlns:p14="http://schemas.microsoft.com/office/powerpoint/2010/mai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r>
              <a:rPr lang="sv-SE" dirty="0"/>
              <a:t>	</a:t>
            </a:r>
            <a:endParaRPr lang="sv-SE" sz="1300" dirty="0"/>
          </a:p>
        </p:txBody>
      </p:sp>
    </p:spTree>
  </p:cSld>
  <p:clrMapOvr>
    <a:masterClrMapping/>
  </p:clrMapOvr>
  <p:transition xmlns:p14="http://schemas.microsoft.com/office/powerpoint/2010/main">
    <p:fade thruBlk="1"/>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168275" cy="6734175"/>
          </a:xfrm>
          <a:prstGeom prst="rect">
            <a:avLst/>
          </a:prstGeom>
          <a:solidFill>
            <a:srgbClr val="CC6666"/>
          </a:solidFill>
          <a:ln w="9525">
            <a:noFill/>
            <a:miter lim="800000"/>
            <a:headEnd/>
            <a:tailEnd/>
          </a:ln>
          <a:effectLst/>
        </p:spPr>
        <p:txBody>
          <a:bodyPr wrap="none" anchor="ctr"/>
          <a:lstStyle/>
          <a:p>
            <a:endParaRPr lang="sv-SE"/>
          </a:p>
        </p:txBody>
      </p:sp>
      <p:sp>
        <p:nvSpPr>
          <p:cNvPr id="2051" name="Rectangle 3"/>
          <p:cNvSpPr>
            <a:spLocks noGrp="1" noChangeArrowheads="1"/>
          </p:cNvSpPr>
          <p:nvPr>
            <p:ph type="title"/>
          </p:nvPr>
        </p:nvSpPr>
        <p:spPr bwMode="auto">
          <a:xfrm>
            <a:off x="457200" y="274638"/>
            <a:ext cx="8229600" cy="7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sv-SE" smtClean="0"/>
              <a:t>Huvudrubrik</a:t>
            </a:r>
          </a:p>
        </p:txBody>
      </p:sp>
      <p:sp>
        <p:nvSpPr>
          <p:cNvPr id="2052" name="Rectangle 4"/>
          <p:cNvSpPr>
            <a:spLocks noGrp="1" noChangeArrowheads="1"/>
          </p:cNvSpPr>
          <p:nvPr>
            <p:ph type="body" idx="1"/>
          </p:nvPr>
        </p:nvSpPr>
        <p:spPr bwMode="auto">
          <a:xfrm>
            <a:off x="457200" y="1412875"/>
            <a:ext cx="8229600" cy="47132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2057" name="Rectangle 9"/>
          <p:cNvSpPr>
            <a:spLocks noChangeArrowheads="1"/>
          </p:cNvSpPr>
          <p:nvPr/>
        </p:nvSpPr>
        <p:spPr bwMode="auto">
          <a:xfrm>
            <a:off x="0" y="6667500"/>
            <a:ext cx="9144000" cy="201613"/>
          </a:xfrm>
          <a:prstGeom prst="rect">
            <a:avLst/>
          </a:prstGeom>
          <a:solidFill>
            <a:schemeClr val="tx2"/>
          </a:solidFill>
          <a:ln w="9525">
            <a:noFill/>
            <a:miter lim="800000"/>
            <a:headEnd/>
            <a:tailEnd/>
          </a:ln>
          <a:effectLst/>
        </p:spPr>
        <p:txBody>
          <a:bodyPr wrap="none" anchor="ctr"/>
          <a:lstStyle/>
          <a:p>
            <a:endParaRPr lang="sv-SE"/>
          </a:p>
        </p:txBody>
      </p:sp>
      <p:sp>
        <p:nvSpPr>
          <p:cNvPr id="2058" name="Rectangle 10"/>
          <p:cNvSpPr>
            <a:spLocks noGrp="1" noChangeArrowheads="1"/>
          </p:cNvSpPr>
          <p:nvPr>
            <p:ph type="dt" sz="half" idx="2"/>
          </p:nvPr>
        </p:nvSpPr>
        <p:spPr bwMode="auto">
          <a:xfrm>
            <a:off x="0" y="6697663"/>
            <a:ext cx="9144000" cy="160337"/>
          </a:xfrm>
          <a:prstGeom prst="rect">
            <a:avLst/>
          </a:prstGeom>
          <a:noFill/>
          <a:ln w="9525">
            <a:noFill/>
            <a:miter lim="800000"/>
            <a:headEnd/>
            <a:tailEnd/>
          </a:ln>
          <a:effectLst/>
        </p:spPr>
        <p:txBody>
          <a:bodyPr vert="horz" wrap="square" lIns="36000" tIns="0" rIns="36000" bIns="0" numCol="1" anchor="b" anchorCtr="0" compatLnSpc="1">
            <a:prstTxWarp prst="textNoShape">
              <a:avLst/>
            </a:prstTxWarp>
          </a:bodyPr>
          <a:lstStyle>
            <a:lvl1pPr algn="l">
              <a:spcBef>
                <a:spcPct val="0"/>
              </a:spcBef>
              <a:tabLst>
                <a:tab pos="9144000" algn="r"/>
              </a:tabLst>
              <a:defRPr sz="1200" b="1">
                <a:solidFill>
                  <a:schemeClr val="bg1"/>
                </a:solidFill>
              </a:defRPr>
            </a:lvl1pPr>
          </a:lstStyle>
          <a:p>
            <a:r>
              <a:rPr lang="sv-SE" dirty="0"/>
              <a:t>	</a:t>
            </a:r>
            <a:endParaRPr lang="sv-SE" sz="1300" dirty="0"/>
          </a:p>
        </p:txBody>
      </p:sp>
      <p:sp>
        <p:nvSpPr>
          <p:cNvPr id="2059" name="Rectangle 11"/>
          <p:cNvSpPr>
            <a:spLocks noChangeArrowheads="1"/>
          </p:cNvSpPr>
          <p:nvPr/>
        </p:nvSpPr>
        <p:spPr bwMode="auto">
          <a:xfrm>
            <a:off x="42863" y="6688138"/>
            <a:ext cx="136525" cy="122237"/>
          </a:xfrm>
          <a:prstGeom prst="rect">
            <a:avLst/>
          </a:prstGeom>
          <a:noFill/>
          <a:ln w="9525" algn="ctr">
            <a:noFill/>
            <a:miter lim="800000"/>
            <a:headEnd/>
            <a:tailEnd/>
          </a:ln>
          <a:effectLst/>
        </p:spPr>
        <p:txBody>
          <a:bodyPr wrap="none" lIns="0" tIns="0" rIns="0" bIns="0">
            <a:spAutoFit/>
          </a:bodyPr>
          <a:lstStyle/>
          <a:p>
            <a:pPr marL="342900" indent="-342900" algn="l">
              <a:spcBef>
                <a:spcPct val="20000"/>
              </a:spcBef>
              <a:spcAft>
                <a:spcPct val="20000"/>
              </a:spcAft>
            </a:pPr>
            <a:fld id="{DA7492D9-262A-4898-A690-E10FEC7B5953}" type="slidenum">
              <a:rPr lang="sv-SE" sz="800" b="1">
                <a:solidFill>
                  <a:schemeClr val="bg1"/>
                </a:solidFill>
              </a:rPr>
              <a:pPr marL="342900" indent="-342900" algn="l">
                <a:spcBef>
                  <a:spcPct val="20000"/>
                </a:spcBef>
                <a:spcAft>
                  <a:spcPct val="20000"/>
                </a:spcAft>
              </a:pPr>
              <a:t>‹Nr.›</a:t>
            </a:fld>
            <a:endParaRPr lang="sv-SE" sz="800" b="1">
              <a:solidFill>
                <a:schemeClr val="bg1"/>
              </a:solidFill>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xmlns:p14="http://schemas.microsoft.com/office/powerpoint/2010/main">
    <p:fade thruBlk="1"/>
  </p:transition>
  <p:timing>
    <p:tnLst>
      <p:par>
        <p:cTn xmlns:p14="http://schemas.microsoft.com/office/powerpoint/2010/main" id="1" dur="indefinite" restart="never" nodeType="tmRoot"/>
      </p:par>
    </p:tnLst>
  </p:timing>
  <p:hf sldNum="0" hdr="0" ftr="0"/>
  <p:txStyles>
    <p:titleStyle>
      <a:lvl1pPr algn="l" rtl="0" eaLnBrk="1" fontAlgn="base" hangingPunct="1">
        <a:spcBef>
          <a:spcPct val="0"/>
        </a:spcBef>
        <a:spcAft>
          <a:spcPct val="0"/>
        </a:spcAft>
        <a:defRPr sz="3200" b="1">
          <a:solidFill>
            <a:srgbClr val="003399"/>
          </a:solidFill>
          <a:latin typeface="+mj-lt"/>
          <a:ea typeface="+mj-ea"/>
          <a:cs typeface="+mj-cs"/>
        </a:defRPr>
      </a:lvl1pPr>
      <a:lvl2pPr algn="l" rtl="0" eaLnBrk="1" fontAlgn="base" hangingPunct="1">
        <a:spcBef>
          <a:spcPct val="0"/>
        </a:spcBef>
        <a:spcAft>
          <a:spcPct val="0"/>
        </a:spcAft>
        <a:defRPr sz="3200" b="1">
          <a:solidFill>
            <a:srgbClr val="003399"/>
          </a:solidFill>
          <a:latin typeface="Garamond" pitchFamily="18" charset="0"/>
        </a:defRPr>
      </a:lvl2pPr>
      <a:lvl3pPr algn="l" rtl="0" eaLnBrk="1" fontAlgn="base" hangingPunct="1">
        <a:spcBef>
          <a:spcPct val="0"/>
        </a:spcBef>
        <a:spcAft>
          <a:spcPct val="0"/>
        </a:spcAft>
        <a:defRPr sz="3200" b="1">
          <a:solidFill>
            <a:srgbClr val="003399"/>
          </a:solidFill>
          <a:latin typeface="Garamond" pitchFamily="18" charset="0"/>
        </a:defRPr>
      </a:lvl3pPr>
      <a:lvl4pPr algn="l" rtl="0" eaLnBrk="1" fontAlgn="base" hangingPunct="1">
        <a:spcBef>
          <a:spcPct val="0"/>
        </a:spcBef>
        <a:spcAft>
          <a:spcPct val="0"/>
        </a:spcAft>
        <a:defRPr sz="3200" b="1">
          <a:solidFill>
            <a:srgbClr val="003399"/>
          </a:solidFill>
          <a:latin typeface="Garamond" pitchFamily="18" charset="0"/>
        </a:defRPr>
      </a:lvl4pPr>
      <a:lvl5pPr algn="l" rtl="0" eaLnBrk="1" fontAlgn="base" hangingPunct="1">
        <a:spcBef>
          <a:spcPct val="0"/>
        </a:spcBef>
        <a:spcAft>
          <a:spcPct val="0"/>
        </a:spcAft>
        <a:defRPr sz="3200" b="1">
          <a:solidFill>
            <a:srgbClr val="003399"/>
          </a:solidFill>
          <a:latin typeface="Garamond" pitchFamily="18" charset="0"/>
        </a:defRPr>
      </a:lvl5pPr>
      <a:lvl6pPr marL="457200" algn="l" rtl="0" eaLnBrk="1" fontAlgn="base" hangingPunct="1">
        <a:spcBef>
          <a:spcPct val="0"/>
        </a:spcBef>
        <a:spcAft>
          <a:spcPct val="0"/>
        </a:spcAft>
        <a:defRPr sz="3200" b="1">
          <a:solidFill>
            <a:srgbClr val="003399"/>
          </a:solidFill>
          <a:latin typeface="Garamond" pitchFamily="18" charset="0"/>
        </a:defRPr>
      </a:lvl6pPr>
      <a:lvl7pPr marL="914400" algn="l" rtl="0" eaLnBrk="1" fontAlgn="base" hangingPunct="1">
        <a:spcBef>
          <a:spcPct val="0"/>
        </a:spcBef>
        <a:spcAft>
          <a:spcPct val="0"/>
        </a:spcAft>
        <a:defRPr sz="3200" b="1">
          <a:solidFill>
            <a:srgbClr val="003399"/>
          </a:solidFill>
          <a:latin typeface="Garamond" pitchFamily="18" charset="0"/>
        </a:defRPr>
      </a:lvl7pPr>
      <a:lvl8pPr marL="1371600" algn="l" rtl="0" eaLnBrk="1" fontAlgn="base" hangingPunct="1">
        <a:spcBef>
          <a:spcPct val="0"/>
        </a:spcBef>
        <a:spcAft>
          <a:spcPct val="0"/>
        </a:spcAft>
        <a:defRPr sz="3200" b="1">
          <a:solidFill>
            <a:srgbClr val="003399"/>
          </a:solidFill>
          <a:latin typeface="Garamond" pitchFamily="18" charset="0"/>
        </a:defRPr>
      </a:lvl8pPr>
      <a:lvl9pPr marL="1828800" algn="l" rtl="0" eaLnBrk="1" fontAlgn="base" hangingPunct="1">
        <a:spcBef>
          <a:spcPct val="0"/>
        </a:spcBef>
        <a:spcAft>
          <a:spcPct val="0"/>
        </a:spcAft>
        <a:defRPr sz="3200" b="1">
          <a:solidFill>
            <a:srgbClr val="003399"/>
          </a:solidFill>
          <a:latin typeface="Garamond" pitchFamily="18" charset="0"/>
        </a:defRPr>
      </a:lvl9pPr>
    </p:titleStyle>
    <p:bodyStyle>
      <a:lvl1pPr marL="342900" indent="-342900" algn="l" rtl="0" eaLnBrk="1" fontAlgn="base" hangingPunct="1">
        <a:spcBef>
          <a:spcPct val="20000"/>
        </a:spcBef>
        <a:spcAft>
          <a:spcPct val="2000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1.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ctrTitle"/>
          </p:nvPr>
        </p:nvSpPr>
        <p:spPr/>
        <p:txBody>
          <a:bodyPr/>
          <a:lstStyle/>
          <a:p>
            <a:r>
              <a:rPr lang="sv-SE" dirty="0" smtClean="0"/>
              <a:t/>
            </a:r>
            <a:br>
              <a:rPr lang="sv-SE" dirty="0" smtClean="0"/>
            </a:br>
            <a:r>
              <a:rPr lang="sv-SE" dirty="0" smtClean="0"/>
              <a:t>Processen </a:t>
            </a:r>
            <a:r>
              <a:rPr lang="sv-SE" dirty="0"/>
              <a:t>i </a:t>
            </a:r>
            <a:r>
              <a:rPr lang="sv-SE" dirty="0" smtClean="0"/>
              <a:t>migrationsdomstol</a:t>
            </a:r>
            <a:endParaRPr lang="sv-SE" dirty="0"/>
          </a:p>
        </p:txBody>
      </p:sp>
      <p:sp>
        <p:nvSpPr>
          <p:cNvPr id="88067" name="Rectangle 3"/>
          <p:cNvSpPr>
            <a:spLocks noGrp="1" noChangeArrowheads="1"/>
          </p:cNvSpPr>
          <p:nvPr>
            <p:ph type="subTitle" idx="1"/>
          </p:nvPr>
        </p:nvSpPr>
        <p:spPr/>
        <p:txBody>
          <a:bodyPr/>
          <a:lstStyle/>
          <a:p>
            <a:r>
              <a:rPr lang="sv-SE" dirty="0" smtClean="0"/>
              <a:t>Göteborgs domarakademi </a:t>
            </a:r>
          </a:p>
          <a:p>
            <a:r>
              <a:rPr lang="sv-SE" dirty="0" smtClean="0"/>
              <a:t>den 26 </a:t>
            </a:r>
            <a:r>
              <a:rPr lang="sv-SE" dirty="0"/>
              <a:t>november 2014</a:t>
            </a:r>
          </a:p>
          <a:p>
            <a:r>
              <a:rPr lang="sv-SE" dirty="0" smtClean="0"/>
              <a:t>Lars I. Magnusson</a:t>
            </a:r>
            <a:endParaRPr lang="sv-SE" dirty="0"/>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ubrik 1"/>
          <p:cNvSpPr>
            <a:spLocks noGrp="1"/>
          </p:cNvSpPr>
          <p:nvPr>
            <p:ph type="title"/>
          </p:nvPr>
        </p:nvSpPr>
        <p:spPr/>
        <p:txBody>
          <a:bodyPr/>
          <a:lstStyle/>
          <a:p>
            <a:r>
              <a:rPr lang="sv-SE" altLang="sv-SE" smtClean="0"/>
              <a:t>			MIG 2011:6</a:t>
            </a:r>
          </a:p>
        </p:txBody>
      </p:sp>
      <p:sp>
        <p:nvSpPr>
          <p:cNvPr id="9219" name="Platshållare för innehåll 2"/>
          <p:cNvSpPr>
            <a:spLocks noGrp="1"/>
          </p:cNvSpPr>
          <p:nvPr>
            <p:ph idx="1"/>
          </p:nvPr>
        </p:nvSpPr>
        <p:spPr/>
        <p:txBody>
          <a:bodyPr/>
          <a:lstStyle/>
          <a:p>
            <a:pPr marL="457200" indent="-457200">
              <a:buFontTx/>
              <a:buNone/>
            </a:pPr>
            <a:endParaRPr lang="sv-SE" altLang="sv-SE" sz="2000" dirty="0" smtClean="0"/>
          </a:p>
          <a:p>
            <a:pPr marL="457200" indent="-457200">
              <a:buFontTx/>
              <a:buNone/>
            </a:pPr>
            <a:r>
              <a:rPr lang="sv-SE" altLang="sv-SE" sz="2000" dirty="0" smtClean="0"/>
              <a:t>	Skälen för avgörandet i detta rättsfall reflekterar den landinfo som tillförts målet på tre sätt: </a:t>
            </a:r>
          </a:p>
          <a:p>
            <a:pPr marL="457200" indent="-457200">
              <a:buFontTx/>
              <a:buNone/>
            </a:pPr>
            <a:endParaRPr lang="sv-SE" altLang="sv-SE" sz="2000" dirty="0" smtClean="0"/>
          </a:p>
          <a:p>
            <a:pPr marL="457200" indent="-457200">
              <a:buFont typeface="Wingdings" pitchFamily="2" charset="2"/>
              <a:buChar char="ü"/>
            </a:pPr>
            <a:r>
              <a:rPr lang="sv-SE" altLang="sv-SE" sz="2000" dirty="0" smtClean="0"/>
              <a:t>som en del av den utredning som redovisas </a:t>
            </a:r>
          </a:p>
          <a:p>
            <a:pPr marL="457200" indent="-457200">
              <a:buFont typeface="Wingdings" pitchFamily="2" charset="2"/>
              <a:buChar char="ü"/>
            </a:pPr>
            <a:r>
              <a:rPr lang="sv-SE" altLang="sv-SE" sz="2000" dirty="0" smtClean="0"/>
              <a:t>som stöd för bedömningen av  a) berättelsens trovärdighet</a:t>
            </a:r>
          </a:p>
          <a:p>
            <a:pPr marL="457200" indent="-457200">
              <a:buFontTx/>
              <a:buNone/>
            </a:pPr>
            <a:r>
              <a:rPr lang="sv-SE" altLang="sv-SE" sz="2000" dirty="0" smtClean="0"/>
              <a:t>	och  b) risken vid ett återvändande  </a:t>
            </a:r>
          </a:p>
          <a:p>
            <a:pPr marL="457200" indent="-457200">
              <a:buFont typeface="Wingdings" pitchFamily="2" charset="2"/>
              <a:buChar char="ü"/>
            </a:pPr>
            <a:r>
              <a:rPr lang="sv-SE" altLang="sv-SE" sz="2000" dirty="0" smtClean="0"/>
              <a:t>som underlag för ställningstagandet till myndighetsskyddet    </a:t>
            </a:r>
          </a:p>
          <a:p>
            <a:pPr marL="457200" indent="-457200">
              <a:buFont typeface="Wingdings" pitchFamily="2" charset="2"/>
              <a:buChar char="ü"/>
            </a:pPr>
            <a:r>
              <a:rPr lang="sv-SE" altLang="sv-SE" sz="2000" i="1" dirty="0" smtClean="0"/>
              <a:t>Däremot</a:t>
            </a:r>
            <a:r>
              <a:rPr lang="sv-SE" altLang="sv-SE" sz="2000" dirty="0" smtClean="0"/>
              <a:t> har landinformationen inte uttryckligen använts för att belysa internflyktsalternativet. </a:t>
            </a:r>
          </a:p>
        </p:txBody>
      </p:sp>
      <p:sp>
        <p:nvSpPr>
          <p:cNvPr id="9220" name="Platshållare för datum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9144000" algn="r"/>
              </a:tabLst>
              <a:defRPr sz="1400">
                <a:solidFill>
                  <a:schemeClr val="tx1"/>
                </a:solidFill>
                <a:latin typeface="Trebuchet MS" pitchFamily="34" charset="0"/>
              </a:defRPr>
            </a:lvl1pPr>
            <a:lvl2pPr marL="742950" indent="-285750" eaLnBrk="0" hangingPunct="0">
              <a:tabLst>
                <a:tab pos="9144000" algn="r"/>
              </a:tabLst>
              <a:defRPr sz="1400">
                <a:solidFill>
                  <a:schemeClr val="tx1"/>
                </a:solidFill>
                <a:latin typeface="Trebuchet MS" pitchFamily="34" charset="0"/>
              </a:defRPr>
            </a:lvl2pPr>
            <a:lvl3pPr marL="1143000" indent="-228600" eaLnBrk="0" hangingPunct="0">
              <a:tabLst>
                <a:tab pos="9144000" algn="r"/>
              </a:tabLst>
              <a:defRPr sz="1400">
                <a:solidFill>
                  <a:schemeClr val="tx1"/>
                </a:solidFill>
                <a:latin typeface="Trebuchet MS" pitchFamily="34" charset="0"/>
              </a:defRPr>
            </a:lvl3pPr>
            <a:lvl4pPr marL="1600200" indent="-228600" eaLnBrk="0" hangingPunct="0">
              <a:tabLst>
                <a:tab pos="9144000" algn="r"/>
              </a:tabLst>
              <a:defRPr sz="1400">
                <a:solidFill>
                  <a:schemeClr val="tx1"/>
                </a:solidFill>
                <a:latin typeface="Trebuchet MS" pitchFamily="34" charset="0"/>
              </a:defRPr>
            </a:lvl4pPr>
            <a:lvl5pPr marL="2057400" indent="-228600" eaLnBrk="0" hangingPunct="0">
              <a:tabLst>
                <a:tab pos="9144000" algn="r"/>
              </a:tabLst>
              <a:defRPr sz="1400">
                <a:solidFill>
                  <a:schemeClr val="tx1"/>
                </a:solidFill>
                <a:latin typeface="Trebuchet MS" pitchFamily="34" charset="0"/>
              </a:defRPr>
            </a:lvl5pPr>
            <a:lvl6pPr marL="2514600" indent="-228600" algn="ctr" eaLnBrk="0" fontAlgn="base" hangingPunct="0">
              <a:spcBef>
                <a:spcPct val="50000"/>
              </a:spcBef>
              <a:spcAft>
                <a:spcPct val="0"/>
              </a:spcAft>
              <a:tabLst>
                <a:tab pos="9144000" algn="r"/>
              </a:tabLst>
              <a:defRPr sz="1400">
                <a:solidFill>
                  <a:schemeClr val="tx1"/>
                </a:solidFill>
                <a:latin typeface="Trebuchet MS" pitchFamily="34" charset="0"/>
              </a:defRPr>
            </a:lvl6pPr>
            <a:lvl7pPr marL="2971800" indent="-228600" algn="ctr" eaLnBrk="0" fontAlgn="base" hangingPunct="0">
              <a:spcBef>
                <a:spcPct val="50000"/>
              </a:spcBef>
              <a:spcAft>
                <a:spcPct val="0"/>
              </a:spcAft>
              <a:tabLst>
                <a:tab pos="9144000" algn="r"/>
              </a:tabLst>
              <a:defRPr sz="1400">
                <a:solidFill>
                  <a:schemeClr val="tx1"/>
                </a:solidFill>
                <a:latin typeface="Trebuchet MS" pitchFamily="34" charset="0"/>
              </a:defRPr>
            </a:lvl7pPr>
            <a:lvl8pPr marL="3429000" indent="-228600" algn="ctr" eaLnBrk="0" fontAlgn="base" hangingPunct="0">
              <a:spcBef>
                <a:spcPct val="50000"/>
              </a:spcBef>
              <a:spcAft>
                <a:spcPct val="0"/>
              </a:spcAft>
              <a:tabLst>
                <a:tab pos="9144000" algn="r"/>
              </a:tabLst>
              <a:defRPr sz="1400">
                <a:solidFill>
                  <a:schemeClr val="tx1"/>
                </a:solidFill>
                <a:latin typeface="Trebuchet MS" pitchFamily="34" charset="0"/>
              </a:defRPr>
            </a:lvl8pPr>
            <a:lvl9pPr marL="3886200" indent="-228600" algn="ctr" eaLnBrk="0" fontAlgn="base" hangingPunct="0">
              <a:spcBef>
                <a:spcPct val="50000"/>
              </a:spcBef>
              <a:spcAft>
                <a:spcPct val="0"/>
              </a:spcAft>
              <a:tabLst>
                <a:tab pos="9144000" algn="r"/>
              </a:tabLst>
              <a:defRPr sz="1400">
                <a:solidFill>
                  <a:schemeClr val="tx1"/>
                </a:solidFill>
                <a:latin typeface="Trebuchet MS" pitchFamily="34" charset="0"/>
              </a:defRPr>
            </a:lvl9pPr>
          </a:lstStyle>
          <a:p>
            <a:pPr eaLnBrk="1" hangingPunct="1"/>
            <a:endParaRPr lang="sv-SE" altLang="sv-SE" sz="1300" dirty="0" smtClean="0">
              <a:solidFill>
                <a:schemeClr val="bg1"/>
              </a:solidFill>
            </a:endParaRPr>
          </a:p>
        </p:txBody>
      </p:sp>
    </p:spTree>
    <p:extLst>
      <p:ext uri="{BB962C8B-B14F-4D97-AF65-F5344CB8AC3E}">
        <p14:creationId xmlns:p14="http://schemas.microsoft.com/office/powerpoint/2010/main" val="4262234604"/>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Tar domstolen sitt ansvar i asylmål? (2.)</a:t>
            </a:r>
            <a:endParaRPr lang="sv-SE" dirty="0"/>
          </a:p>
        </p:txBody>
      </p:sp>
      <p:sp>
        <p:nvSpPr>
          <p:cNvPr id="3" name="Platshållare för innehåll 2"/>
          <p:cNvSpPr>
            <a:spLocks noGrp="1"/>
          </p:cNvSpPr>
          <p:nvPr>
            <p:ph idx="1"/>
          </p:nvPr>
        </p:nvSpPr>
        <p:spPr>
          <a:xfrm>
            <a:off x="457200" y="1196752"/>
            <a:ext cx="8229600" cy="4929411"/>
          </a:xfrm>
        </p:spPr>
        <p:txBody>
          <a:bodyPr/>
          <a:lstStyle/>
          <a:p>
            <a:r>
              <a:rPr lang="sv-SE" dirty="0" smtClean="0"/>
              <a:t>A</a:t>
            </a:r>
            <a:r>
              <a:rPr lang="sv-SE" altLang="sv-SE" dirty="0" smtClean="0"/>
              <a:t>nsvarets karaktär beror av frågorna som ska besvaras </a:t>
            </a:r>
          </a:p>
          <a:p>
            <a:r>
              <a:rPr lang="sv-SE" dirty="0" smtClean="0"/>
              <a:t>Förefaller </a:t>
            </a:r>
            <a:r>
              <a:rPr lang="sv-SE" dirty="0"/>
              <a:t>berättelsen trovärdig sträcker sig  </a:t>
            </a:r>
            <a:r>
              <a:rPr lang="sv-SE" dirty="0" smtClean="0"/>
              <a:t>utredningsansvaret längre </a:t>
            </a:r>
            <a:r>
              <a:rPr lang="sv-SE" dirty="0"/>
              <a:t>än i andra fall </a:t>
            </a:r>
            <a:r>
              <a:rPr lang="sv-SE" sz="1800" dirty="0"/>
              <a:t>(Gerhard </a:t>
            </a:r>
            <a:r>
              <a:rPr lang="sv-SE" sz="1800" dirty="0" err="1"/>
              <a:t>Wikrén</a:t>
            </a:r>
            <a:r>
              <a:rPr lang="sv-SE" sz="1800" dirty="0"/>
              <a:t> m.fl., Utlänningslagen med kommentarer, tionde uppl., s. 163)</a:t>
            </a:r>
          </a:p>
          <a:p>
            <a:r>
              <a:rPr lang="sv-SE" altLang="sv-SE" dirty="0" smtClean="0"/>
              <a:t>I </a:t>
            </a:r>
            <a:r>
              <a:rPr lang="sv-SE" altLang="sv-SE" dirty="0"/>
              <a:t>fråga om tortyr </a:t>
            </a:r>
            <a:r>
              <a:rPr lang="sv-SE" altLang="sv-SE" dirty="0" smtClean="0"/>
              <a:t>har det varit </a:t>
            </a:r>
            <a:r>
              <a:rPr lang="sv-SE" dirty="0" smtClean="0"/>
              <a:t>statens uppgift </a:t>
            </a:r>
            <a:r>
              <a:rPr lang="sv-SE" dirty="0"/>
              <a:t>att visa att det inte förelåg någon risk för </a:t>
            </a:r>
            <a:r>
              <a:rPr lang="sv-SE" dirty="0" smtClean="0"/>
              <a:t>framtida</a:t>
            </a:r>
            <a:r>
              <a:rPr lang="sv-SE" dirty="0"/>
              <a:t>	tortyr efter ett </a:t>
            </a:r>
            <a:r>
              <a:rPr lang="sv-SE" dirty="0" smtClean="0"/>
              <a:t>återvändande </a:t>
            </a:r>
            <a:r>
              <a:rPr lang="sv-SE" sz="1800" dirty="0" smtClean="0"/>
              <a:t>(</a:t>
            </a:r>
            <a:r>
              <a:rPr lang="sv-SE" altLang="sv-SE" sz="1800" dirty="0" smtClean="0"/>
              <a:t>t.ex</a:t>
            </a:r>
            <a:r>
              <a:rPr lang="sv-SE" altLang="sv-SE" sz="1800" dirty="0"/>
              <a:t>. R.C</a:t>
            </a:r>
            <a:r>
              <a:rPr lang="sv-SE" altLang="sv-SE" sz="1800" dirty="0" smtClean="0"/>
              <a:t>./. </a:t>
            </a:r>
            <a:r>
              <a:rPr lang="sv-SE" altLang="sv-SE" sz="1800" dirty="0"/>
              <a:t>Sverige </a:t>
            </a:r>
            <a:r>
              <a:rPr lang="sv-SE" altLang="sv-SE" sz="1800" dirty="0" smtClean="0"/>
              <a:t>Europadomstolen 2010, </a:t>
            </a:r>
            <a:r>
              <a:rPr lang="sv-SE" sz="1800" dirty="0" smtClean="0"/>
              <a:t>även</a:t>
            </a:r>
            <a:r>
              <a:rPr lang="sv-SE" altLang="sv-SE" sz="1800" dirty="0" smtClean="0"/>
              <a:t> </a:t>
            </a:r>
            <a:r>
              <a:rPr lang="sv-SE" altLang="sv-SE" sz="1800" dirty="0"/>
              <a:t>MIG 2012:2) </a:t>
            </a:r>
            <a:endParaRPr lang="sv-SE" altLang="sv-SE" sz="1800" dirty="0" smtClean="0"/>
          </a:p>
          <a:p>
            <a:endParaRPr lang="sv-SE" sz="1800" dirty="0"/>
          </a:p>
        </p:txBody>
      </p:sp>
      <p:sp>
        <p:nvSpPr>
          <p:cNvPr id="4" name="Platshållare för datum 3"/>
          <p:cNvSpPr>
            <a:spLocks noGrp="1"/>
          </p:cNvSpPr>
          <p:nvPr>
            <p:ph type="dt" sz="half" idx="10"/>
          </p:nvPr>
        </p:nvSpPr>
        <p:spPr/>
        <p:txBody>
          <a:bodyPr/>
          <a:lstStyle/>
          <a:p>
            <a:r>
              <a:rPr lang="sv-SE" dirty="0" smtClean="0"/>
              <a:t>	</a:t>
            </a:r>
            <a:endParaRPr lang="sv-SE" sz="1300" dirty="0"/>
          </a:p>
        </p:txBody>
      </p:sp>
    </p:spTree>
    <p:extLst>
      <p:ext uri="{BB962C8B-B14F-4D97-AF65-F5344CB8AC3E}">
        <p14:creationId xmlns:p14="http://schemas.microsoft.com/office/powerpoint/2010/main" val="362103027"/>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När och hur bedöms trovärdigheten?</a:t>
            </a:r>
            <a:endParaRPr lang="sv-SE" dirty="0"/>
          </a:p>
        </p:txBody>
      </p:sp>
      <p:sp>
        <p:nvSpPr>
          <p:cNvPr id="3" name="Platshållare för innehåll 2"/>
          <p:cNvSpPr>
            <a:spLocks noGrp="1"/>
          </p:cNvSpPr>
          <p:nvPr>
            <p:ph idx="1"/>
          </p:nvPr>
        </p:nvSpPr>
        <p:spPr>
          <a:xfrm>
            <a:off x="457200" y="1268760"/>
            <a:ext cx="8229600" cy="4857403"/>
          </a:xfrm>
        </p:spPr>
        <p:txBody>
          <a:bodyPr/>
          <a:lstStyle/>
          <a:p>
            <a:r>
              <a:rPr lang="sv-SE" dirty="0"/>
              <a:t>Tillräckligheten </a:t>
            </a:r>
            <a:r>
              <a:rPr lang="sv-SE" dirty="0" smtClean="0"/>
              <a:t>i asylskälen bedöms som regel först, med </a:t>
            </a:r>
            <a:r>
              <a:rPr lang="sv-SE" dirty="0"/>
              <a:t>hjälp </a:t>
            </a:r>
            <a:r>
              <a:rPr lang="sv-SE" dirty="0" smtClean="0"/>
              <a:t>av skriftlig bevisning och landinformation  </a:t>
            </a:r>
            <a:endParaRPr lang="sv-SE" dirty="0"/>
          </a:p>
          <a:p>
            <a:r>
              <a:rPr lang="sv-SE" dirty="0" smtClean="0"/>
              <a:t>Är de individuella skälen aktuella och allvarliga bör trovärdigheten i händelseförlopp etc. bedömas vid en muntlig förhandling</a:t>
            </a:r>
          </a:p>
          <a:p>
            <a:r>
              <a:rPr lang="sv-SE" dirty="0" smtClean="0"/>
              <a:t>Berättelsen blir då ett bevismedel i prövningen </a:t>
            </a:r>
            <a:r>
              <a:rPr lang="sv-SE" sz="1800" dirty="0" smtClean="0"/>
              <a:t>(Christian Diesen, Stockholms Universitet, Prövning av migrationsärenden, s. 266) </a:t>
            </a:r>
          </a:p>
          <a:p>
            <a:r>
              <a:rPr lang="sv-SE" dirty="0" smtClean="0"/>
              <a:t>Bestämmelser och praxis om muntlig förhandling </a:t>
            </a:r>
          </a:p>
          <a:p>
            <a:pPr>
              <a:buFont typeface="Wingdings" pitchFamily="2" charset="2"/>
              <a:buChar char="ü"/>
            </a:pPr>
            <a:r>
              <a:rPr lang="sv-SE" sz="1800" dirty="0" smtClean="0"/>
              <a:t>	16 kap. 5 § utlänningslagen och prop. s. 129 - 131</a:t>
            </a:r>
          </a:p>
          <a:p>
            <a:pPr>
              <a:buFont typeface="Wingdings" pitchFamily="2" charset="2"/>
              <a:buChar char="ü"/>
            </a:pPr>
            <a:r>
              <a:rPr lang="sv-SE" sz="1800" dirty="0" smtClean="0"/>
              <a:t> </a:t>
            </a:r>
            <a:r>
              <a:rPr lang="sv-SE" altLang="sv-SE" sz="1800" dirty="0" smtClean="0"/>
              <a:t> 	MIG 2006:1 - ex officio-beslut om muntlig förhandling</a:t>
            </a:r>
          </a:p>
          <a:p>
            <a:pPr>
              <a:buFont typeface="Wingdings" pitchFamily="2" charset="2"/>
              <a:buChar char="ü"/>
            </a:pPr>
            <a:r>
              <a:rPr lang="sv-SE" altLang="sv-SE" sz="1800" dirty="0" smtClean="0"/>
              <a:t>  	MIG 2012 not. 1 – av avgörande betydelse för bedömningen av                                                 	skyddsbehovet att klaganden närmare redogör för sin situation</a:t>
            </a:r>
            <a:endParaRPr lang="sv-SE" sz="1800" dirty="0" smtClean="0"/>
          </a:p>
          <a:p>
            <a:endParaRPr lang="sv-SE" dirty="0"/>
          </a:p>
        </p:txBody>
      </p:sp>
      <p:sp>
        <p:nvSpPr>
          <p:cNvPr id="4" name="Platshållare för datum 3"/>
          <p:cNvSpPr>
            <a:spLocks noGrp="1"/>
          </p:cNvSpPr>
          <p:nvPr>
            <p:ph type="dt" sz="half" idx="10"/>
          </p:nvPr>
        </p:nvSpPr>
        <p:spPr/>
        <p:txBody>
          <a:bodyPr/>
          <a:lstStyle/>
          <a:p>
            <a:r>
              <a:rPr lang="sv-SE" dirty="0" smtClean="0"/>
              <a:t>	</a:t>
            </a:r>
            <a:endParaRPr lang="sv-SE" sz="1300" dirty="0"/>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Faktorer som ska bedömas </a:t>
            </a:r>
            <a:endParaRPr lang="sv-SE" dirty="0"/>
          </a:p>
        </p:txBody>
      </p:sp>
      <p:sp>
        <p:nvSpPr>
          <p:cNvPr id="3" name="Platshållare för innehåll 2"/>
          <p:cNvSpPr>
            <a:spLocks noGrp="1"/>
          </p:cNvSpPr>
          <p:nvPr>
            <p:ph idx="1"/>
          </p:nvPr>
        </p:nvSpPr>
        <p:spPr>
          <a:xfrm>
            <a:off x="457200" y="908720"/>
            <a:ext cx="8229600" cy="5217443"/>
          </a:xfrm>
        </p:spPr>
        <p:txBody>
          <a:bodyPr/>
          <a:lstStyle/>
          <a:p>
            <a:pPr>
              <a:buFont typeface="Wingdings" pitchFamily="2" charset="2"/>
              <a:buChar char="ü"/>
            </a:pPr>
            <a:r>
              <a:rPr lang="sv-SE" dirty="0"/>
              <a:t>vem är klaganden? </a:t>
            </a:r>
            <a:r>
              <a:rPr lang="sv-SE" sz="1800" dirty="0" smtClean="0"/>
              <a:t>namn</a:t>
            </a:r>
            <a:r>
              <a:rPr lang="sv-SE" sz="1800" dirty="0"/>
              <a:t>, födelsedatum, </a:t>
            </a:r>
            <a:r>
              <a:rPr lang="sv-SE" sz="1800" dirty="0" smtClean="0"/>
              <a:t>hemvist och nationalitet (jfr SGD art. 4.2, även t.ex. MIG </a:t>
            </a:r>
            <a:r>
              <a:rPr lang="sv-SE" sz="1800" dirty="0"/>
              <a:t>2007:9 och </a:t>
            </a:r>
            <a:r>
              <a:rPr lang="sv-SE" sz="1800" dirty="0" smtClean="0"/>
              <a:t>2007:37) </a:t>
            </a:r>
            <a:endParaRPr lang="sv-SE" sz="1800" dirty="0"/>
          </a:p>
          <a:p>
            <a:pPr>
              <a:buFont typeface="Wingdings" pitchFamily="2" charset="2"/>
              <a:buChar char="ü"/>
            </a:pPr>
            <a:r>
              <a:rPr lang="sv-SE" dirty="0"/>
              <a:t>vilka är hens allmänna villkor? </a:t>
            </a:r>
            <a:r>
              <a:rPr lang="sv-SE" sz="1800" dirty="0" smtClean="0"/>
              <a:t>personlig </a:t>
            </a:r>
            <a:r>
              <a:rPr lang="sv-SE" sz="1800" dirty="0"/>
              <a:t>bakgrund, släktingars bakgrund, tidigare bosättningar, tidigare asylansökningar, resväg, </a:t>
            </a:r>
            <a:r>
              <a:rPr lang="sv-SE" sz="1800" dirty="0" smtClean="0"/>
              <a:t>resehandlingar etc. </a:t>
            </a:r>
            <a:r>
              <a:rPr lang="sv-SE" sz="1800" dirty="0"/>
              <a:t>(jfr SGD art. 4.2) </a:t>
            </a:r>
          </a:p>
          <a:p>
            <a:pPr>
              <a:buFont typeface="Wingdings" pitchFamily="2" charset="2"/>
              <a:buChar char="ü"/>
            </a:pPr>
            <a:r>
              <a:rPr lang="sv-SE" dirty="0" err="1" smtClean="0"/>
              <a:t>vilka”egenskaper</a:t>
            </a:r>
            <a:r>
              <a:rPr lang="sv-SE" dirty="0"/>
              <a:t>” har klaganden? </a:t>
            </a:r>
            <a:r>
              <a:rPr lang="sv-SE" sz="1800" dirty="0" smtClean="0"/>
              <a:t>ålder</a:t>
            </a:r>
            <a:r>
              <a:rPr lang="sv-SE" sz="1800" dirty="0"/>
              <a:t>, </a:t>
            </a:r>
            <a:r>
              <a:rPr lang="sv-SE" sz="1800" dirty="0" smtClean="0"/>
              <a:t>kön, yrke</a:t>
            </a:r>
            <a:r>
              <a:rPr lang="sv-SE" sz="1800" dirty="0"/>
              <a:t>, utbildning, hälsotillstånd, </a:t>
            </a:r>
            <a:r>
              <a:rPr lang="sv-SE" sz="1800" dirty="0" smtClean="0"/>
              <a:t>funktionsbegränsningar etc</a:t>
            </a:r>
            <a:r>
              <a:rPr lang="sv-SE" sz="1800" dirty="0"/>
              <a:t>. (jfr SGD art. 4.3 c</a:t>
            </a:r>
            <a:r>
              <a:rPr lang="sv-SE" sz="1800" dirty="0" smtClean="0"/>
              <a:t>). Därutöver ska klaganden också kunna föra fram sådana verkliga eller tillskrivna egenskaper som kan utlösa förföljelse: etnicitet, politisk hemvist, religiös uppfattning, sexuell identitet etc. (jfr SGD art. 10) </a:t>
            </a:r>
          </a:p>
          <a:p>
            <a:pPr>
              <a:buFont typeface="Wingdings" pitchFamily="2" charset="2"/>
              <a:buChar char="ü"/>
            </a:pPr>
            <a:r>
              <a:rPr lang="sv-SE" dirty="0" smtClean="0"/>
              <a:t>”allvarlig skada” i hemlandet: </a:t>
            </a:r>
            <a:r>
              <a:rPr lang="sv-SE" sz="1800" dirty="0" smtClean="0"/>
              <a:t>t.ex. dödsstraff, tortyr, krig eller intern väpnad konflikt  (jfr SGD art. 15 och </a:t>
            </a:r>
            <a:r>
              <a:rPr lang="sv-SE" sz="1800" dirty="0" err="1" smtClean="0"/>
              <a:t>Diakité</a:t>
            </a:r>
            <a:r>
              <a:rPr lang="sv-SE" sz="1800" dirty="0" smtClean="0"/>
              <a:t>./. Belgien, EU-domstolen 2014, förhandsavgörande)   </a:t>
            </a:r>
            <a:endParaRPr lang="sv-SE" sz="1800" dirty="0"/>
          </a:p>
          <a:p>
            <a:pPr>
              <a:buFont typeface="Wingdings" pitchFamily="2" charset="2"/>
              <a:buChar char="ü"/>
            </a:pPr>
            <a:r>
              <a:rPr lang="sv-SE" dirty="0"/>
              <a:t>v</a:t>
            </a:r>
            <a:r>
              <a:rPr lang="sv-SE" dirty="0" smtClean="0"/>
              <a:t>ilken risk för förföljelse eller allvarlig skada upplever sig klaganden vara utsatt för? </a:t>
            </a:r>
            <a:r>
              <a:rPr lang="sv-SE" sz="1800" dirty="0" smtClean="0"/>
              <a:t>(jfr SGD art. 4.3 b)</a:t>
            </a:r>
          </a:p>
        </p:txBody>
      </p:sp>
      <p:sp>
        <p:nvSpPr>
          <p:cNvPr id="4" name="Platshållare för datum 3"/>
          <p:cNvSpPr>
            <a:spLocks noGrp="1"/>
          </p:cNvSpPr>
          <p:nvPr>
            <p:ph type="dt" sz="half" idx="10"/>
          </p:nvPr>
        </p:nvSpPr>
        <p:spPr/>
        <p:txBody>
          <a:bodyPr/>
          <a:lstStyle/>
          <a:p>
            <a:endParaRPr lang="sv-SE" sz="1300" dirty="0"/>
          </a:p>
        </p:txBody>
      </p:sp>
    </p:spTree>
    <p:extLst>
      <p:ext uri="{BB962C8B-B14F-4D97-AF65-F5344CB8AC3E}">
        <p14:creationId xmlns:p14="http://schemas.microsoft.com/office/powerpoint/2010/main" val="882746761"/>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Vad domstolen prövar </a:t>
            </a:r>
            <a:endParaRPr lang="sv-SE" dirty="0"/>
          </a:p>
        </p:txBody>
      </p:sp>
      <p:sp>
        <p:nvSpPr>
          <p:cNvPr id="3" name="Platshållare för innehåll 2"/>
          <p:cNvSpPr>
            <a:spLocks noGrp="1"/>
          </p:cNvSpPr>
          <p:nvPr>
            <p:ph idx="1"/>
          </p:nvPr>
        </p:nvSpPr>
        <p:spPr>
          <a:xfrm>
            <a:off x="457200" y="1052736"/>
            <a:ext cx="8229600" cy="5073427"/>
          </a:xfrm>
        </p:spPr>
        <p:txBody>
          <a:bodyPr/>
          <a:lstStyle/>
          <a:p>
            <a:r>
              <a:rPr lang="sv-SE" dirty="0" smtClean="0"/>
              <a:t>Prövar möjligheten att ge </a:t>
            </a:r>
            <a:r>
              <a:rPr lang="sv-SE" dirty="0"/>
              <a:t>skydd i Sverige till personer som </a:t>
            </a:r>
            <a:r>
              <a:rPr lang="sv-SE" i="1" dirty="0"/>
              <a:t>behöver</a:t>
            </a:r>
            <a:r>
              <a:rPr lang="sv-SE" dirty="0"/>
              <a:t> det </a:t>
            </a:r>
            <a:r>
              <a:rPr lang="sv-SE" sz="2000" dirty="0"/>
              <a:t>(inte enbart till personer som förtjänar det</a:t>
            </a:r>
            <a:r>
              <a:rPr lang="sv-SE" sz="2000" dirty="0" smtClean="0"/>
              <a:t>)</a:t>
            </a:r>
          </a:p>
          <a:p>
            <a:r>
              <a:rPr lang="sv-SE" dirty="0" smtClean="0"/>
              <a:t>Prövningen </a:t>
            </a:r>
            <a:r>
              <a:rPr lang="sv-SE" u="sng" dirty="0" smtClean="0"/>
              <a:t>ska</a:t>
            </a:r>
            <a:r>
              <a:rPr lang="sv-SE" dirty="0" smtClean="0"/>
              <a:t> vara individuell</a:t>
            </a:r>
          </a:p>
          <a:p>
            <a:r>
              <a:rPr lang="sv-SE" dirty="0"/>
              <a:t>Berättelsen inte i sig skyddsvärd – </a:t>
            </a:r>
            <a:r>
              <a:rPr lang="sv-SE" sz="2000" dirty="0"/>
              <a:t>vem </a:t>
            </a:r>
            <a:r>
              <a:rPr lang="sv-SE" sz="2000" i="1" dirty="0"/>
              <a:t>är</a:t>
            </a:r>
            <a:r>
              <a:rPr lang="sv-SE" sz="2000" dirty="0"/>
              <a:t> klaganden? </a:t>
            </a:r>
          </a:p>
          <a:p>
            <a:r>
              <a:rPr lang="sv-SE" dirty="0" smtClean="0"/>
              <a:t>Är skälen tillräckliga? – </a:t>
            </a:r>
            <a:r>
              <a:rPr lang="sv-SE" sz="1800" dirty="0" smtClean="0"/>
              <a:t>Domstolen</a:t>
            </a:r>
            <a:r>
              <a:rPr lang="sv-SE" dirty="0" smtClean="0"/>
              <a:t> </a:t>
            </a:r>
            <a:r>
              <a:rPr lang="sv-SE" sz="2000" dirty="0" smtClean="0"/>
              <a:t>bedömer det som klaganden presenterat mot landinformationen: vilka egenskaper har klaganden? hur allvarlig är hotbilden? vad kännetecknas förhållandena i landet av? finns myndighetsskydd?  internflyktsalternativ? etc.  </a:t>
            </a:r>
            <a:endParaRPr lang="sv-SE" sz="2000" dirty="0"/>
          </a:p>
          <a:p>
            <a:r>
              <a:rPr lang="sv-SE" dirty="0" smtClean="0"/>
              <a:t>Ifrågasatt berättelse – behöver den vara trovärdig? </a:t>
            </a:r>
            <a:r>
              <a:rPr lang="sv-SE" sz="1800" dirty="0" smtClean="0"/>
              <a:t>Domstolen bedömer </a:t>
            </a:r>
            <a:r>
              <a:rPr lang="sv-SE" sz="2000" dirty="0" smtClean="0"/>
              <a:t>redogörelsen för händelseförlopp etc. vid en muntlig förhandling. Berättelsen </a:t>
            </a:r>
            <a:r>
              <a:rPr lang="sv-SE" sz="2000" dirty="0"/>
              <a:t>är </a:t>
            </a:r>
            <a:r>
              <a:rPr lang="sv-SE" sz="2000" dirty="0" smtClean="0"/>
              <a:t>då ett </a:t>
            </a:r>
            <a:r>
              <a:rPr lang="sv-SE" sz="2000" dirty="0"/>
              <a:t>bevismedel (prof. Christian Diesen, Stockholms Universitet, Prövning av migrationsärenden, s. 266) </a:t>
            </a:r>
          </a:p>
          <a:p>
            <a:pPr marL="0" indent="0">
              <a:buNone/>
            </a:pPr>
            <a:r>
              <a:rPr lang="sv-SE" sz="2000" dirty="0" smtClean="0"/>
              <a:t>  </a:t>
            </a:r>
            <a:endParaRPr lang="sv-SE" sz="2000" dirty="0"/>
          </a:p>
        </p:txBody>
      </p:sp>
      <p:sp>
        <p:nvSpPr>
          <p:cNvPr id="4" name="Platshållare för datum 3"/>
          <p:cNvSpPr>
            <a:spLocks noGrp="1"/>
          </p:cNvSpPr>
          <p:nvPr>
            <p:ph type="dt" sz="half" idx="10"/>
          </p:nvPr>
        </p:nvSpPr>
        <p:spPr/>
        <p:txBody>
          <a:bodyPr/>
          <a:lstStyle/>
          <a:p>
            <a:r>
              <a:rPr lang="sv-SE" dirty="0" smtClean="0"/>
              <a:t>	</a:t>
            </a:r>
            <a:endParaRPr lang="sv-SE" sz="1300" dirty="0"/>
          </a:p>
        </p:txBody>
      </p:sp>
    </p:spTree>
    <p:extLst>
      <p:ext uri="{BB962C8B-B14F-4D97-AF65-F5344CB8AC3E}">
        <p14:creationId xmlns:p14="http://schemas.microsoft.com/office/powerpoint/2010/main" val="3998276254"/>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Bevisbörda och beviskrav </a:t>
            </a:r>
            <a:endParaRPr lang="sv-SE" dirty="0"/>
          </a:p>
        </p:txBody>
      </p:sp>
      <p:sp>
        <p:nvSpPr>
          <p:cNvPr id="3" name="Platshållare för innehåll 2"/>
          <p:cNvSpPr>
            <a:spLocks noGrp="1"/>
          </p:cNvSpPr>
          <p:nvPr>
            <p:ph idx="1"/>
          </p:nvPr>
        </p:nvSpPr>
        <p:spPr>
          <a:xfrm>
            <a:off x="457200" y="980728"/>
            <a:ext cx="8229600" cy="5145435"/>
          </a:xfrm>
        </p:spPr>
        <p:txBody>
          <a:bodyPr/>
          <a:lstStyle/>
          <a:p>
            <a:pPr marL="0" indent="0">
              <a:buNone/>
            </a:pPr>
            <a:r>
              <a:rPr lang="sv-SE" dirty="0" smtClean="0"/>
              <a:t>     Bevisbördans placering</a:t>
            </a:r>
          </a:p>
          <a:p>
            <a:pPr lvl="1"/>
            <a:r>
              <a:rPr lang="sv-SE" sz="1800" dirty="0" smtClean="0"/>
              <a:t>Identitet m.m. och skyddsbehov (hos </a:t>
            </a:r>
            <a:r>
              <a:rPr lang="sv-SE" sz="1800" i="1" dirty="0" smtClean="0"/>
              <a:t>sökanden/klaganden</a:t>
            </a:r>
            <a:r>
              <a:rPr lang="sv-SE" sz="1800" dirty="0" smtClean="0"/>
              <a:t>: UNHCR:s handbok art. 196 och 197, SGD art. 4.1 och 4.2, MIG 2007:9, 2011:6 och 2014:1, sistnämnda i fråga om uppgiven ålder för minderårig) </a:t>
            </a:r>
          </a:p>
          <a:p>
            <a:pPr lvl="1"/>
            <a:r>
              <a:rPr lang="sv-SE" sz="1800" dirty="0" smtClean="0"/>
              <a:t>Myndighetsskydd saknas (hos </a:t>
            </a:r>
            <a:r>
              <a:rPr lang="sv-SE" sz="1800" i="1" dirty="0" smtClean="0"/>
              <a:t>sökanden/klaganden</a:t>
            </a:r>
            <a:r>
              <a:rPr lang="sv-SE" sz="1800" dirty="0" smtClean="0"/>
              <a:t>: MIG 2007 not. 7 och 2007 not. 12) </a:t>
            </a:r>
          </a:p>
          <a:p>
            <a:pPr lvl="1"/>
            <a:r>
              <a:rPr lang="sv-SE" sz="1800" dirty="0" smtClean="0"/>
              <a:t>Internflyktsalternativ (hos </a:t>
            </a:r>
            <a:r>
              <a:rPr lang="sv-SE" sz="1800" i="1" dirty="0" smtClean="0"/>
              <a:t>Migrationsverket</a:t>
            </a:r>
            <a:r>
              <a:rPr lang="sv-SE" sz="1800" dirty="0" smtClean="0"/>
              <a:t>: MIG 2009:4 och 2010:10) </a:t>
            </a:r>
            <a:endParaRPr lang="sv-SE" sz="1800" dirty="0"/>
          </a:p>
          <a:p>
            <a:pPr marL="457200" lvl="1" indent="0">
              <a:buNone/>
            </a:pPr>
            <a:r>
              <a:rPr lang="sv-SE" sz="2400" dirty="0" smtClean="0"/>
              <a:t>Beviskrav</a:t>
            </a:r>
          </a:p>
          <a:p>
            <a:pPr lvl="1"/>
            <a:r>
              <a:rPr lang="sv-SE" sz="1800" dirty="0" smtClean="0"/>
              <a:t>Identitet inkluderande medborgarskap och hemvist – sannolikhet</a:t>
            </a:r>
          </a:p>
          <a:p>
            <a:pPr lvl="1"/>
            <a:r>
              <a:rPr lang="sv-SE" sz="1800" dirty="0" smtClean="0"/>
              <a:t>Skyddsbehovet ska vara sannolikt vid en framåtsyftande bedömning </a:t>
            </a:r>
          </a:p>
          <a:p>
            <a:pPr marL="457200" lvl="1" indent="0">
              <a:buNone/>
            </a:pPr>
            <a:endParaRPr lang="sv-SE" sz="1800" dirty="0" smtClean="0"/>
          </a:p>
        </p:txBody>
      </p:sp>
      <p:sp>
        <p:nvSpPr>
          <p:cNvPr id="4" name="Platshållare för datum 3"/>
          <p:cNvSpPr>
            <a:spLocks noGrp="1"/>
          </p:cNvSpPr>
          <p:nvPr>
            <p:ph type="dt" sz="half" idx="10"/>
          </p:nvPr>
        </p:nvSpPr>
        <p:spPr/>
        <p:txBody>
          <a:bodyPr/>
          <a:lstStyle/>
          <a:p>
            <a:r>
              <a:rPr lang="sv-SE" dirty="0" smtClean="0"/>
              <a:t>	</a:t>
            </a:r>
            <a:endParaRPr lang="sv-SE" sz="1300" dirty="0"/>
          </a:p>
        </p:txBody>
      </p:sp>
      <p:pic>
        <p:nvPicPr>
          <p:cNvPr id="3074" name="Picture 2" descr="C:\Users\lamagnu\AppData\Local\Microsoft\Windows\Temporary Internet Files\Content.IE5\22UQCR12\MC90005621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4200" y="4443413"/>
            <a:ext cx="1790700"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4697385"/>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94122"/>
          </a:xfrm>
        </p:spPr>
        <p:txBody>
          <a:bodyPr/>
          <a:lstStyle/>
          <a:p>
            <a:r>
              <a:rPr lang="sv-SE" dirty="0" smtClean="0"/>
              <a:t>Nytt </a:t>
            </a:r>
            <a:r>
              <a:rPr lang="sv-SE" dirty="0"/>
              <a:t>i </a:t>
            </a:r>
            <a:r>
              <a:rPr lang="sv-SE" dirty="0" smtClean="0"/>
              <a:t>regleringen av utredningsansvaret</a:t>
            </a:r>
            <a:endParaRPr lang="sv-SE" dirty="0"/>
          </a:p>
        </p:txBody>
      </p:sp>
      <p:sp>
        <p:nvSpPr>
          <p:cNvPr id="3" name="Platshållare för text 2"/>
          <p:cNvSpPr>
            <a:spLocks noGrp="1"/>
          </p:cNvSpPr>
          <p:nvPr>
            <p:ph type="body" idx="1"/>
          </p:nvPr>
        </p:nvSpPr>
        <p:spPr>
          <a:xfrm>
            <a:off x="467544" y="1268760"/>
            <a:ext cx="4040188" cy="855786"/>
          </a:xfrm>
        </p:spPr>
        <p:txBody>
          <a:bodyPr/>
          <a:lstStyle/>
          <a:p>
            <a:r>
              <a:rPr lang="sv-SE" sz="1800" dirty="0" smtClean="0"/>
              <a:t>Förutvarande 	</a:t>
            </a:r>
            <a:endParaRPr lang="sv-SE" sz="1800" dirty="0"/>
          </a:p>
        </p:txBody>
      </p:sp>
      <p:sp>
        <p:nvSpPr>
          <p:cNvPr id="4" name="Platshållare för innehåll 3"/>
          <p:cNvSpPr>
            <a:spLocks noGrp="1"/>
          </p:cNvSpPr>
          <p:nvPr>
            <p:ph sz="half" idx="2"/>
          </p:nvPr>
        </p:nvSpPr>
        <p:spPr>
          <a:xfrm>
            <a:off x="457200" y="2174875"/>
            <a:ext cx="4040188" cy="2118221"/>
          </a:xfrm>
        </p:spPr>
        <p:txBody>
          <a:bodyPr/>
          <a:lstStyle/>
          <a:p>
            <a:r>
              <a:rPr lang="sv-SE" sz="1800" dirty="0" smtClean="0"/>
              <a:t>Rätten skall tillse att målet blir så utrett som dess beskaffenhet kräver.</a:t>
            </a:r>
          </a:p>
          <a:p>
            <a:r>
              <a:rPr lang="sv-SE" sz="1800" dirty="0" smtClean="0"/>
              <a:t>Vid behov anvisar rätten hur utredningen bör kompletteras. Överflödig utredning får avvisas.</a:t>
            </a:r>
            <a:endParaRPr lang="sv-SE" sz="1800" dirty="0"/>
          </a:p>
        </p:txBody>
      </p:sp>
      <p:sp>
        <p:nvSpPr>
          <p:cNvPr id="5" name="Platshållare för text 4"/>
          <p:cNvSpPr>
            <a:spLocks noGrp="1"/>
          </p:cNvSpPr>
          <p:nvPr>
            <p:ph type="body" sz="quarter" idx="3"/>
          </p:nvPr>
        </p:nvSpPr>
        <p:spPr>
          <a:xfrm>
            <a:off x="4645025" y="1556793"/>
            <a:ext cx="4041775" cy="576063"/>
          </a:xfrm>
        </p:spPr>
        <p:txBody>
          <a:bodyPr/>
          <a:lstStyle/>
          <a:p>
            <a:r>
              <a:rPr lang="sv-SE" sz="1800" dirty="0" smtClean="0"/>
              <a:t> Nuvarande (fr.o.m. d. 1 juli 2013)</a:t>
            </a:r>
            <a:endParaRPr lang="sv-SE" sz="1800" dirty="0"/>
          </a:p>
        </p:txBody>
      </p:sp>
      <p:sp>
        <p:nvSpPr>
          <p:cNvPr id="6" name="Platshållare för innehåll 5"/>
          <p:cNvSpPr>
            <a:spLocks noGrp="1"/>
          </p:cNvSpPr>
          <p:nvPr>
            <p:ph sz="quarter" idx="4"/>
          </p:nvPr>
        </p:nvSpPr>
        <p:spPr>
          <a:xfrm>
            <a:off x="4645025" y="2132855"/>
            <a:ext cx="4041775" cy="3456385"/>
          </a:xfrm>
        </p:spPr>
        <p:txBody>
          <a:bodyPr/>
          <a:lstStyle/>
          <a:p>
            <a:r>
              <a:rPr lang="sv-SE" sz="1800" dirty="0" smtClean="0"/>
              <a:t>Rätten ska se till att målet blir så utrett som dess beskaffenhet kräver.</a:t>
            </a:r>
          </a:p>
          <a:p>
            <a:r>
              <a:rPr lang="sv-SE" sz="1800" dirty="0" smtClean="0"/>
              <a:t>Genom frågor och påpekanden ska rätten verka för att parterna avhjälper otydligheter och ofullständigheter i sina framställningar.</a:t>
            </a:r>
          </a:p>
          <a:p>
            <a:r>
              <a:rPr lang="sv-SE" sz="1800" dirty="0" smtClean="0"/>
              <a:t>Rätten ska se till att inget onödigt förs in i målet. Överflödig utredning får avvisas.</a:t>
            </a:r>
          </a:p>
          <a:p>
            <a:pPr marL="0" indent="0">
              <a:buNone/>
            </a:pPr>
            <a:r>
              <a:rPr lang="sv-SE" sz="1800" dirty="0" smtClean="0"/>
              <a:t>8 </a:t>
            </a:r>
            <a:r>
              <a:rPr lang="sv-SE" sz="1800" dirty="0"/>
              <a:t>§ FPL och prop. </a:t>
            </a:r>
            <a:r>
              <a:rPr lang="sv-SE" sz="1800" dirty="0" smtClean="0"/>
              <a:t>2012/13:45 En </a:t>
            </a:r>
            <a:r>
              <a:rPr lang="sv-SE" sz="1800" dirty="0"/>
              <a:t>mer </a:t>
            </a:r>
            <a:r>
              <a:rPr lang="sv-SE" sz="1800" dirty="0" smtClean="0"/>
              <a:t>ändamålsenlig förvaltningsprocess</a:t>
            </a:r>
            <a:endParaRPr lang="sv-SE" sz="1800" dirty="0"/>
          </a:p>
          <a:p>
            <a:pPr marL="0" indent="0">
              <a:buNone/>
            </a:pPr>
            <a:endParaRPr lang="sv-SE" sz="1800" dirty="0" smtClean="0"/>
          </a:p>
        </p:txBody>
      </p:sp>
      <p:sp>
        <p:nvSpPr>
          <p:cNvPr id="7" name="Platshållare för sidfot 6"/>
          <p:cNvSpPr>
            <a:spLocks noGrp="1"/>
          </p:cNvSpPr>
          <p:nvPr>
            <p:ph type="ftr" sz="quarter" idx="10"/>
          </p:nvPr>
        </p:nvSpPr>
        <p:spPr/>
        <p:txBody>
          <a:bodyPr/>
          <a:lstStyle/>
          <a:p>
            <a:endParaRPr lang="sv-SE"/>
          </a:p>
        </p:txBody>
      </p:sp>
    </p:spTree>
    <p:extLst>
      <p:ext uri="{BB962C8B-B14F-4D97-AF65-F5344CB8AC3E}">
        <p14:creationId xmlns:p14="http://schemas.microsoft.com/office/powerpoint/2010/main" val="579217740"/>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Något om utredningsansvarets innebörd</a:t>
            </a:r>
            <a:endParaRPr lang="sv-SE" dirty="0"/>
          </a:p>
        </p:txBody>
      </p:sp>
      <p:sp>
        <p:nvSpPr>
          <p:cNvPr id="3" name="Platshållare för text 2"/>
          <p:cNvSpPr>
            <a:spLocks noGrp="1"/>
          </p:cNvSpPr>
          <p:nvPr>
            <p:ph type="body" idx="1"/>
          </p:nvPr>
        </p:nvSpPr>
        <p:spPr/>
        <p:txBody>
          <a:bodyPr/>
          <a:lstStyle/>
          <a:p>
            <a:r>
              <a:rPr lang="sv-SE" dirty="0" smtClean="0"/>
              <a:t>Syftet med beredningen att se till att målet är klart för avgörande genom att utredningen blir fullständig </a:t>
            </a:r>
          </a:p>
          <a:p>
            <a:r>
              <a:rPr lang="sv-SE" dirty="0" smtClean="0"/>
              <a:t>Domstolens processledande uppgift tydliggjord </a:t>
            </a:r>
          </a:p>
          <a:p>
            <a:r>
              <a:rPr lang="sv-SE" dirty="0" smtClean="0"/>
              <a:t>Fokus </a:t>
            </a:r>
            <a:r>
              <a:rPr lang="sv-SE" dirty="0"/>
              <a:t>på det tvistiga </a:t>
            </a:r>
            <a:r>
              <a:rPr lang="sv-SE" dirty="0" smtClean="0"/>
              <a:t>betonas </a:t>
            </a:r>
          </a:p>
          <a:p>
            <a:r>
              <a:rPr lang="sv-SE" dirty="0" smtClean="0"/>
              <a:t>Domstolen ska verka </a:t>
            </a:r>
            <a:r>
              <a:rPr lang="sv-SE" dirty="0"/>
              <a:t>för att målet inte </a:t>
            </a:r>
            <a:r>
              <a:rPr lang="sv-SE" dirty="0" smtClean="0"/>
              <a:t>överbelastas</a:t>
            </a:r>
          </a:p>
          <a:p>
            <a:endParaRPr lang="sv-SE" dirty="0"/>
          </a:p>
          <a:p>
            <a:pPr marL="0" indent="0">
              <a:buNone/>
            </a:pPr>
            <a:r>
              <a:rPr lang="sv-SE" dirty="0" smtClean="0"/>
              <a:t>		</a:t>
            </a:r>
          </a:p>
        </p:txBody>
      </p:sp>
      <p:sp>
        <p:nvSpPr>
          <p:cNvPr id="4" name="Platshållare för sidfot 3"/>
          <p:cNvSpPr>
            <a:spLocks noGrp="1"/>
          </p:cNvSpPr>
          <p:nvPr>
            <p:ph type="ftr" sz="quarter" idx="10"/>
          </p:nvPr>
        </p:nvSpPr>
        <p:spPr/>
        <p:txBody>
          <a:bodyPr/>
          <a:lstStyle/>
          <a:p>
            <a:r>
              <a:rPr lang="sv-SE" smtClean="0"/>
              <a:t>FÖRVALTNINGSRÄTTEN I GÖTEBORG</a:t>
            </a:r>
            <a:endParaRPr lang="sv-SE"/>
          </a:p>
        </p:txBody>
      </p:sp>
      <p:pic>
        <p:nvPicPr>
          <p:cNvPr id="1031" name="Picture 7" descr="C:\Users\lamagnu\AppData\Local\Microsoft\Windows\Temporary Internet Files\Content.IE5\M4B619JD\MM900315805[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4365104"/>
            <a:ext cx="2736304" cy="1244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812001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Asylutredningen – en delad börda</a:t>
            </a:r>
            <a:endParaRPr lang="sv-SE" dirty="0"/>
          </a:p>
        </p:txBody>
      </p:sp>
      <p:sp>
        <p:nvSpPr>
          <p:cNvPr id="3" name="Platshållare för text 2"/>
          <p:cNvSpPr>
            <a:spLocks noGrp="1"/>
          </p:cNvSpPr>
          <p:nvPr>
            <p:ph type="body" idx="1"/>
          </p:nvPr>
        </p:nvSpPr>
        <p:spPr>
          <a:xfrm>
            <a:off x="457200" y="1268760"/>
            <a:ext cx="8229600" cy="4857403"/>
          </a:xfrm>
        </p:spPr>
        <p:txBody>
          <a:bodyPr/>
          <a:lstStyle/>
          <a:p>
            <a:r>
              <a:rPr lang="sv-SE" dirty="0" smtClean="0"/>
              <a:t>Migrationsverket skyldigt </a:t>
            </a:r>
            <a:r>
              <a:rPr lang="sv-SE" dirty="0"/>
              <a:t>att förse sig med ett </a:t>
            </a:r>
            <a:br>
              <a:rPr lang="sv-SE" dirty="0"/>
            </a:br>
            <a:r>
              <a:rPr lang="sv-SE" dirty="0" smtClean="0"/>
              <a:t>fullständigt </a:t>
            </a:r>
            <a:r>
              <a:rPr lang="sv-SE" dirty="0"/>
              <a:t>beslutsunderlag </a:t>
            </a:r>
            <a:r>
              <a:rPr lang="sv-SE" sz="1800" dirty="0" smtClean="0"/>
              <a:t>(20 § förvaltningslagen och prop</a:t>
            </a:r>
            <a:r>
              <a:rPr lang="sv-SE" sz="1800" dirty="0"/>
              <a:t>. </a:t>
            </a:r>
            <a:r>
              <a:rPr lang="sv-SE" sz="1800" dirty="0" smtClean="0"/>
              <a:t>2004/05:170  s</a:t>
            </a:r>
            <a:r>
              <a:rPr lang="sv-SE" sz="1800" dirty="0"/>
              <a:t>. </a:t>
            </a:r>
            <a:r>
              <a:rPr lang="sv-SE" sz="1800" dirty="0" smtClean="0"/>
              <a:t>153 - 156) </a:t>
            </a:r>
            <a:r>
              <a:rPr lang="sv-SE" dirty="0" smtClean="0"/>
              <a:t>inkluderande landinformation </a:t>
            </a:r>
            <a:r>
              <a:rPr lang="sv-SE" sz="1800" dirty="0" smtClean="0"/>
              <a:t>(prop. s. 138)</a:t>
            </a:r>
            <a:r>
              <a:rPr lang="sv-SE" dirty="0" smtClean="0"/>
              <a:t> </a:t>
            </a:r>
            <a:endParaRPr lang="sv-SE" dirty="0"/>
          </a:p>
          <a:p>
            <a:r>
              <a:rPr lang="sv-SE" dirty="0" smtClean="0"/>
              <a:t>Sökanden </a:t>
            </a:r>
            <a:r>
              <a:rPr lang="sv-SE" dirty="0"/>
              <a:t>har en ”uppgiftsplikt” </a:t>
            </a:r>
            <a:r>
              <a:rPr lang="sv-SE" sz="1800" dirty="0"/>
              <a:t>(FN:s Flyktingkommissarie, Handbok om förfarandet och kriterierna vid fastställande av flyktingars rättsliga ställning (UNHCR:s handbok) </a:t>
            </a:r>
            <a:r>
              <a:rPr lang="sv-SE" sz="1800" dirty="0" smtClean="0"/>
              <a:t>par</a:t>
            </a:r>
            <a:r>
              <a:rPr lang="sv-SE" sz="1800" dirty="0"/>
              <a:t>. 195, </a:t>
            </a:r>
            <a:r>
              <a:rPr lang="sv-SE" sz="1800" dirty="0" smtClean="0"/>
              <a:t>Europaparlamentets och rådets direktiv 2011/95/EU  av den 13 december 2011 (SGD) art. 4.1 och 4.2 och prop. 2009/10:31 s. 127 - 129) </a:t>
            </a:r>
          </a:p>
          <a:p>
            <a:r>
              <a:rPr lang="sv-SE" dirty="0" smtClean="0"/>
              <a:t>Domstolens ansvar för fullständighet och att det finns  landinfo </a:t>
            </a:r>
            <a:r>
              <a:rPr lang="sv-SE" sz="1800" dirty="0"/>
              <a:t>(8 </a:t>
            </a:r>
            <a:r>
              <a:rPr lang="sv-SE" sz="1800" dirty="0" smtClean="0"/>
              <a:t>§ </a:t>
            </a:r>
            <a:r>
              <a:rPr lang="sv-SE" sz="1800" dirty="0"/>
              <a:t>FPL, MIG </a:t>
            </a:r>
            <a:r>
              <a:rPr lang="sv-SE" sz="1800" dirty="0" smtClean="0"/>
              <a:t>2006:7, prop. 2004/05:170 s. 135 – 139)</a:t>
            </a:r>
          </a:p>
          <a:p>
            <a:endParaRPr lang="sv-SE" dirty="0"/>
          </a:p>
        </p:txBody>
      </p:sp>
    </p:spTree>
    <p:extLst>
      <p:ext uri="{BB962C8B-B14F-4D97-AF65-F5344CB8AC3E}">
        <p14:creationId xmlns:p14="http://schemas.microsoft.com/office/powerpoint/2010/main" val="149756318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Andra beredningsåtgärder</a:t>
            </a:r>
            <a:endParaRPr lang="sv-SE" dirty="0"/>
          </a:p>
        </p:txBody>
      </p:sp>
      <p:sp>
        <p:nvSpPr>
          <p:cNvPr id="3" name="Platshållare för text 2"/>
          <p:cNvSpPr>
            <a:spLocks noGrp="1"/>
          </p:cNvSpPr>
          <p:nvPr>
            <p:ph type="body" idx="1"/>
          </p:nvPr>
        </p:nvSpPr>
        <p:spPr/>
        <p:txBody>
          <a:bodyPr/>
          <a:lstStyle/>
          <a:p>
            <a:r>
              <a:rPr lang="sv-SE" dirty="0" smtClean="0"/>
              <a:t>Åldersutredning</a:t>
            </a:r>
          </a:p>
          <a:p>
            <a:r>
              <a:rPr lang="sv-SE" dirty="0" smtClean="0"/>
              <a:t>Språkanalys</a:t>
            </a:r>
          </a:p>
          <a:p>
            <a:r>
              <a:rPr lang="sv-SE" dirty="0" smtClean="0"/>
              <a:t>Äkthetsgranskning</a:t>
            </a:r>
          </a:p>
          <a:p>
            <a:r>
              <a:rPr lang="sv-SE" dirty="0" smtClean="0"/>
              <a:t>Ambassadutredning</a:t>
            </a:r>
          </a:p>
          <a:p>
            <a:pPr>
              <a:lnSpc>
                <a:spcPct val="80000"/>
              </a:lnSpc>
              <a:buFont typeface="Arial" panose="020B0604020202020204" pitchFamily="34" charset="0"/>
              <a:buChar char="•"/>
            </a:pPr>
            <a:r>
              <a:rPr lang="sv-SE" altLang="sv-SE" dirty="0" smtClean="0"/>
              <a:t>Översätta </a:t>
            </a:r>
            <a:r>
              <a:rPr lang="sv-SE" altLang="sv-SE" dirty="0"/>
              <a:t>material på främmande språk? </a:t>
            </a:r>
          </a:p>
          <a:p>
            <a:pPr lvl="1">
              <a:lnSpc>
                <a:spcPct val="80000"/>
              </a:lnSpc>
            </a:pPr>
            <a:r>
              <a:rPr lang="sv-SE" altLang="sv-SE" dirty="0"/>
              <a:t>Bra om ombudet talar om vad handlingarna ska styrka först</a:t>
            </a:r>
          </a:p>
          <a:p>
            <a:pPr lvl="1">
              <a:lnSpc>
                <a:spcPct val="80000"/>
              </a:lnSpc>
            </a:pPr>
            <a:r>
              <a:rPr lang="sv-SE" altLang="sv-SE" dirty="0"/>
              <a:t>Är innehållet centralt för bedömningen? </a:t>
            </a:r>
          </a:p>
          <a:p>
            <a:pPr lvl="1">
              <a:lnSpc>
                <a:spcPct val="80000"/>
              </a:lnSpc>
            </a:pPr>
            <a:r>
              <a:rPr lang="sv-SE" altLang="sv-SE" dirty="0"/>
              <a:t>Är innehållet ostridigt eller inte? </a:t>
            </a:r>
          </a:p>
          <a:p>
            <a:pPr lvl="1">
              <a:lnSpc>
                <a:spcPct val="80000"/>
              </a:lnSpc>
            </a:pPr>
            <a:r>
              <a:rPr lang="sv-SE" altLang="sv-SE" dirty="0"/>
              <a:t>Kan innehållet kontrolleras med hjälp av någon på domstolen?</a:t>
            </a:r>
          </a:p>
          <a:p>
            <a:pPr marL="0" indent="0">
              <a:buNone/>
            </a:pPr>
            <a:endParaRPr lang="sv-SE" sz="1800" dirty="0" smtClean="0"/>
          </a:p>
          <a:p>
            <a:pPr marL="0" indent="0">
              <a:buNone/>
            </a:pPr>
            <a:r>
              <a:rPr lang="sv-SE" sz="1800" dirty="0" smtClean="0"/>
              <a:t>Inget av detta är särskilt reglerat för domstolens del</a:t>
            </a:r>
            <a:endParaRPr lang="sv-SE" sz="1800" dirty="0"/>
          </a:p>
          <a:p>
            <a:endParaRPr lang="sv-SE" sz="1800" dirty="0" smtClean="0"/>
          </a:p>
          <a:p>
            <a:endParaRPr lang="sv-SE" dirty="0"/>
          </a:p>
        </p:txBody>
      </p:sp>
    </p:spTree>
    <p:extLst>
      <p:ext uri="{BB962C8B-B14F-4D97-AF65-F5344CB8AC3E}">
        <p14:creationId xmlns:p14="http://schemas.microsoft.com/office/powerpoint/2010/main" val="198352507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Kommunikation och anstånd</a:t>
            </a:r>
            <a:endParaRPr lang="sv-SE" dirty="0"/>
          </a:p>
        </p:txBody>
      </p:sp>
      <p:sp>
        <p:nvSpPr>
          <p:cNvPr id="3" name="Platshållare för innehåll 2"/>
          <p:cNvSpPr>
            <a:spLocks noGrp="1"/>
          </p:cNvSpPr>
          <p:nvPr>
            <p:ph idx="1"/>
          </p:nvPr>
        </p:nvSpPr>
        <p:spPr>
          <a:xfrm>
            <a:off x="457200" y="1052736"/>
            <a:ext cx="8229600" cy="5073427"/>
          </a:xfrm>
        </p:spPr>
        <p:txBody>
          <a:bodyPr/>
          <a:lstStyle/>
          <a:p>
            <a:pPr marL="0" indent="0">
              <a:lnSpc>
                <a:spcPct val="80000"/>
              </a:lnSpc>
              <a:buNone/>
            </a:pPr>
            <a:endParaRPr lang="sv-SE" altLang="sv-SE" dirty="0" smtClean="0"/>
          </a:p>
          <a:p>
            <a:pPr marL="0" indent="0">
              <a:lnSpc>
                <a:spcPct val="80000"/>
              </a:lnSpc>
              <a:buNone/>
            </a:pPr>
            <a:r>
              <a:rPr lang="sv-SE" dirty="0"/>
              <a:t>Domstolens </a:t>
            </a:r>
            <a:r>
              <a:rPr lang="sv-SE" dirty="0" smtClean="0"/>
              <a:t>kommunikationsplikt m.m. </a:t>
            </a:r>
            <a:r>
              <a:rPr lang="sv-SE" sz="1800" dirty="0"/>
              <a:t>(10-12 §§ FPL samt 18, 30 och </a:t>
            </a:r>
            <a:r>
              <a:rPr lang="sv-SE" sz="1800" dirty="0" smtClean="0"/>
              <a:t>43 §§ </a:t>
            </a:r>
            <a:r>
              <a:rPr lang="sv-SE" sz="1800" dirty="0"/>
              <a:t>samma lag)</a:t>
            </a:r>
          </a:p>
          <a:p>
            <a:pPr marL="0" indent="0">
              <a:lnSpc>
                <a:spcPct val="80000"/>
              </a:lnSpc>
              <a:buNone/>
            </a:pPr>
            <a:endParaRPr lang="sv-SE" altLang="sv-SE" dirty="0"/>
          </a:p>
          <a:p>
            <a:pPr marL="0" indent="0">
              <a:lnSpc>
                <a:spcPct val="80000"/>
              </a:lnSpc>
              <a:buNone/>
            </a:pPr>
            <a:r>
              <a:rPr lang="sv-SE" altLang="sv-SE" dirty="0"/>
              <a:t>Anstånd </a:t>
            </a:r>
            <a:r>
              <a:rPr lang="sv-SE" altLang="sv-SE" dirty="0" smtClean="0"/>
              <a:t>ska inte ges slentrianmässigt </a:t>
            </a:r>
            <a:r>
              <a:rPr lang="sv-SE" altLang="sv-SE" sz="1800" dirty="0" smtClean="0"/>
              <a:t>(oreglerat)</a:t>
            </a:r>
          </a:p>
          <a:p>
            <a:pPr marL="342900" lvl="1" indent="-342900">
              <a:lnSpc>
                <a:spcPct val="80000"/>
              </a:lnSpc>
              <a:spcAft>
                <a:spcPct val="20000"/>
              </a:spcAft>
              <a:buFont typeface="Wingdings" panose="05000000000000000000" pitchFamily="2" charset="2"/>
              <a:buChar char="ü"/>
            </a:pPr>
            <a:r>
              <a:rPr lang="sv-SE" altLang="sv-SE" dirty="0" smtClean="0"/>
              <a:t>Vilka skäl finns för anstånd?</a:t>
            </a:r>
          </a:p>
          <a:p>
            <a:pPr marL="342900" lvl="1" indent="-342900">
              <a:lnSpc>
                <a:spcPct val="80000"/>
              </a:lnSpc>
              <a:spcAft>
                <a:spcPct val="20000"/>
              </a:spcAft>
              <a:buFont typeface="Wingdings" panose="05000000000000000000" pitchFamily="2" charset="2"/>
              <a:buChar char="ü"/>
            </a:pPr>
            <a:r>
              <a:rPr lang="sv-SE" altLang="sv-SE" dirty="0"/>
              <a:t>Har anstånd medgetts tidigare? </a:t>
            </a:r>
            <a:endParaRPr lang="sv-SE" altLang="sv-SE" dirty="0" smtClean="0"/>
          </a:p>
          <a:p>
            <a:pPr marL="342900" lvl="1" indent="-342900">
              <a:lnSpc>
                <a:spcPct val="80000"/>
              </a:lnSpc>
              <a:spcAft>
                <a:spcPct val="20000"/>
              </a:spcAft>
              <a:buFont typeface="Wingdings" panose="05000000000000000000" pitchFamily="2" charset="2"/>
              <a:buChar char="ü"/>
            </a:pPr>
            <a:r>
              <a:rPr lang="sv-SE" altLang="sv-SE" dirty="0" smtClean="0"/>
              <a:t>Är målet nytt eller gammalt?</a:t>
            </a:r>
          </a:p>
          <a:p>
            <a:pPr marL="342900" lvl="1" indent="-342900">
              <a:lnSpc>
                <a:spcPct val="80000"/>
              </a:lnSpc>
              <a:spcAft>
                <a:spcPct val="20000"/>
              </a:spcAft>
              <a:buFont typeface="Wingdings" panose="05000000000000000000" pitchFamily="2" charset="2"/>
              <a:buChar char="ü"/>
            </a:pPr>
            <a:r>
              <a:rPr lang="sv-SE" altLang="sv-SE" dirty="0" smtClean="0"/>
              <a:t>Är målet brådskande eller inte?</a:t>
            </a:r>
            <a:endParaRPr lang="sv-SE" altLang="sv-SE" dirty="0"/>
          </a:p>
          <a:p>
            <a:pPr marL="0" indent="0">
              <a:lnSpc>
                <a:spcPct val="80000"/>
              </a:lnSpc>
              <a:buNone/>
            </a:pPr>
            <a:endParaRPr lang="sv-SE" altLang="sv-SE" dirty="0" smtClean="0"/>
          </a:p>
          <a:p>
            <a:pPr marL="0" indent="0">
              <a:lnSpc>
                <a:spcPct val="80000"/>
              </a:lnSpc>
              <a:buNone/>
            </a:pPr>
            <a:r>
              <a:rPr lang="sv-SE" altLang="sv-SE" dirty="0" smtClean="0"/>
              <a:t> </a:t>
            </a:r>
            <a:endParaRPr lang="sv-SE" altLang="sv-SE" dirty="0"/>
          </a:p>
          <a:p>
            <a:endParaRPr lang="sv-SE" dirty="0"/>
          </a:p>
        </p:txBody>
      </p:sp>
      <p:sp>
        <p:nvSpPr>
          <p:cNvPr id="4" name="Platshållare för datum 3"/>
          <p:cNvSpPr>
            <a:spLocks noGrp="1"/>
          </p:cNvSpPr>
          <p:nvPr>
            <p:ph type="dt" sz="half" idx="10"/>
          </p:nvPr>
        </p:nvSpPr>
        <p:spPr/>
        <p:txBody>
          <a:bodyPr/>
          <a:lstStyle/>
          <a:p>
            <a:endParaRPr lang="sv-SE" sz="1300" dirty="0"/>
          </a:p>
        </p:txBody>
      </p:sp>
    </p:spTree>
    <p:extLst>
      <p:ext uri="{BB962C8B-B14F-4D97-AF65-F5344CB8AC3E}">
        <p14:creationId xmlns:p14="http://schemas.microsoft.com/office/powerpoint/2010/main" val="1717043799"/>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Tar domstolen sitt ansvar i asylmål? (1.) – särskilt i fråga om landinformation</a:t>
            </a:r>
            <a:endParaRPr lang="sv-SE" dirty="0"/>
          </a:p>
        </p:txBody>
      </p:sp>
      <p:sp>
        <p:nvSpPr>
          <p:cNvPr id="3" name="Platshållare för innehåll 2"/>
          <p:cNvSpPr>
            <a:spLocks noGrp="1"/>
          </p:cNvSpPr>
          <p:nvPr>
            <p:ph idx="1"/>
          </p:nvPr>
        </p:nvSpPr>
        <p:spPr/>
        <p:txBody>
          <a:bodyPr/>
          <a:lstStyle/>
          <a:p>
            <a:r>
              <a:rPr lang="sv-SE" altLang="sv-SE" dirty="0" smtClean="0"/>
              <a:t>Har </a:t>
            </a:r>
            <a:r>
              <a:rPr lang="sv-SE" altLang="sv-SE" dirty="0"/>
              <a:t>parterna fört in tillräcklig landinfo eller fattas det något – riktad uppmaning</a:t>
            </a:r>
            <a:r>
              <a:rPr lang="sv-SE" altLang="sv-SE" sz="1800" dirty="0"/>
              <a:t>? (art. 4.3 a SGD och MIG 2012:18) </a:t>
            </a:r>
          </a:p>
          <a:p>
            <a:r>
              <a:rPr lang="sv-SE" altLang="sv-SE" dirty="0"/>
              <a:t>Finns det något domstolen känner till som bör tillföras målet innan det avgörs? </a:t>
            </a:r>
            <a:r>
              <a:rPr lang="sv-SE" altLang="sv-SE" sz="1800" dirty="0"/>
              <a:t>(30 § första st. </a:t>
            </a:r>
            <a:r>
              <a:rPr lang="sv-SE" altLang="sv-SE" sz="1800" dirty="0" smtClean="0"/>
              <a:t>FPL </a:t>
            </a:r>
            <a:r>
              <a:rPr lang="sv-SE" altLang="sv-SE" sz="1800" dirty="0"/>
              <a:t>och Salah Sheekh./.NL 2007, Europadomstolen</a:t>
            </a:r>
            <a:r>
              <a:rPr lang="sv-SE" altLang="sv-SE" sz="1800" dirty="0" smtClean="0"/>
              <a:t>)</a:t>
            </a:r>
          </a:p>
          <a:p>
            <a:r>
              <a:rPr lang="sv-SE" altLang="sv-SE" dirty="0"/>
              <a:t>Förhållanden i främmande land till viss del </a:t>
            </a:r>
            <a:r>
              <a:rPr lang="sv-SE" altLang="sv-SE" i="1" dirty="0"/>
              <a:t>notoriska </a:t>
            </a:r>
            <a:r>
              <a:rPr lang="sv-SE" altLang="sv-SE" i="1" dirty="0" smtClean="0"/>
              <a:t>fakta</a:t>
            </a:r>
            <a:r>
              <a:rPr lang="sv-SE" altLang="sv-SE" dirty="0" smtClean="0"/>
              <a:t> </a:t>
            </a:r>
            <a:r>
              <a:rPr lang="sv-SE" altLang="sv-SE" sz="1800" dirty="0" smtClean="0"/>
              <a:t>(allmänt veterligt, kända för alla ”inblandade”)</a:t>
            </a:r>
          </a:p>
          <a:p>
            <a:r>
              <a:rPr lang="sv-SE" altLang="sv-SE" dirty="0" smtClean="0"/>
              <a:t>Domstolen ska i </a:t>
            </a:r>
            <a:r>
              <a:rPr lang="sv-SE" altLang="sv-SE" dirty="0"/>
              <a:t>övrigt </a:t>
            </a:r>
            <a:r>
              <a:rPr lang="sv-SE" altLang="sv-SE" dirty="0" smtClean="0"/>
              <a:t>bygga </a:t>
            </a:r>
            <a:r>
              <a:rPr lang="sv-SE" altLang="sv-SE" dirty="0"/>
              <a:t>sitt avgörande på </a:t>
            </a:r>
            <a:r>
              <a:rPr lang="sv-SE" altLang="sv-SE" dirty="0" smtClean="0"/>
              <a:t>det som </a:t>
            </a:r>
            <a:r>
              <a:rPr lang="sv-SE" altLang="sv-SE" dirty="0"/>
              <a:t>kommit fram </a:t>
            </a:r>
            <a:r>
              <a:rPr lang="sv-SE" altLang="sv-SE" dirty="0" smtClean="0"/>
              <a:t>i målet och </a:t>
            </a:r>
            <a:r>
              <a:rPr lang="sv-SE" altLang="sv-SE" dirty="0"/>
              <a:t>som parterna fått veta </a:t>
            </a:r>
            <a:r>
              <a:rPr lang="sv-SE" altLang="sv-SE" sz="1800" dirty="0"/>
              <a:t>(prop. 2004/05:170 s. </a:t>
            </a:r>
            <a:r>
              <a:rPr lang="sv-SE" altLang="sv-SE" sz="1800" dirty="0" smtClean="0"/>
              <a:t>138-139)</a:t>
            </a:r>
            <a:endParaRPr lang="sv-SE" altLang="sv-SE" sz="1800" dirty="0"/>
          </a:p>
          <a:p>
            <a:endParaRPr lang="sv-SE" dirty="0"/>
          </a:p>
        </p:txBody>
      </p:sp>
      <p:sp>
        <p:nvSpPr>
          <p:cNvPr id="4" name="Platshållare för datum 3"/>
          <p:cNvSpPr>
            <a:spLocks noGrp="1"/>
          </p:cNvSpPr>
          <p:nvPr>
            <p:ph type="dt" sz="half" idx="10"/>
          </p:nvPr>
        </p:nvSpPr>
        <p:spPr/>
        <p:txBody>
          <a:bodyPr/>
          <a:lstStyle/>
          <a:p>
            <a:endParaRPr lang="sv-SE" sz="1300" dirty="0"/>
          </a:p>
        </p:txBody>
      </p:sp>
    </p:spTree>
    <p:extLst>
      <p:ext uri="{BB962C8B-B14F-4D97-AF65-F5344CB8AC3E}">
        <p14:creationId xmlns:p14="http://schemas.microsoft.com/office/powerpoint/2010/main" val="1612106807"/>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latshållare för innehåll 2"/>
          <p:cNvSpPr>
            <a:spLocks noGrp="1"/>
          </p:cNvSpPr>
          <p:nvPr>
            <p:ph idx="1"/>
          </p:nvPr>
        </p:nvSpPr>
        <p:spPr/>
        <p:txBody>
          <a:bodyPr/>
          <a:lstStyle/>
          <a:p>
            <a:pPr>
              <a:buNone/>
            </a:pPr>
            <a:r>
              <a:rPr lang="sv-SE" altLang="sv-SE" dirty="0" smtClean="0"/>
              <a:t>	En princip ur artikel 4.3 SGD </a:t>
            </a:r>
          </a:p>
          <a:p>
            <a:pPr eaLnBrk="1" hangingPunct="1">
              <a:buFontTx/>
              <a:buNone/>
            </a:pPr>
            <a:r>
              <a:rPr lang="sv-SE" altLang="sv-SE" sz="2000" dirty="0" smtClean="0"/>
              <a:t>	</a:t>
            </a:r>
            <a:r>
              <a:rPr lang="sv-SE" altLang="sv-SE" sz="1800" dirty="0" smtClean="0"/>
              <a:t>Bedömningen av en ansökan om skydd ska vara individuell och följande ska beaktas: </a:t>
            </a:r>
          </a:p>
          <a:p>
            <a:pPr eaLnBrk="1" hangingPunct="1">
              <a:buFontTx/>
              <a:buNone/>
            </a:pPr>
            <a:r>
              <a:rPr lang="sv-SE" altLang="sv-SE" sz="1800" dirty="0" smtClean="0"/>
              <a:t>	a) Alla relevanta uppgifter om ursprungslandet vid den tidpunkt då beslut fattas om ansökan, inbegripet lagar och andra författningar i ursprungslandet samt det sätt på vilket dessa tillämpas.</a:t>
            </a:r>
          </a:p>
          <a:p>
            <a:pPr eaLnBrk="1" hangingPunct="1"/>
            <a:endParaRPr lang="sv-SE" altLang="sv-SE" dirty="0" smtClean="0"/>
          </a:p>
        </p:txBody>
      </p:sp>
      <p:sp>
        <p:nvSpPr>
          <p:cNvPr id="6147" name="Platshållare för datum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9144000" algn="r"/>
              </a:tabLst>
              <a:defRPr sz="1400">
                <a:solidFill>
                  <a:schemeClr val="tx1"/>
                </a:solidFill>
                <a:latin typeface="Trebuchet MS" pitchFamily="34" charset="0"/>
              </a:defRPr>
            </a:lvl1pPr>
            <a:lvl2pPr marL="742950" indent="-285750" eaLnBrk="0" hangingPunct="0">
              <a:tabLst>
                <a:tab pos="9144000" algn="r"/>
              </a:tabLst>
              <a:defRPr sz="1400">
                <a:solidFill>
                  <a:schemeClr val="tx1"/>
                </a:solidFill>
                <a:latin typeface="Trebuchet MS" pitchFamily="34" charset="0"/>
              </a:defRPr>
            </a:lvl2pPr>
            <a:lvl3pPr marL="1143000" indent="-228600" eaLnBrk="0" hangingPunct="0">
              <a:tabLst>
                <a:tab pos="9144000" algn="r"/>
              </a:tabLst>
              <a:defRPr sz="1400">
                <a:solidFill>
                  <a:schemeClr val="tx1"/>
                </a:solidFill>
                <a:latin typeface="Trebuchet MS" pitchFamily="34" charset="0"/>
              </a:defRPr>
            </a:lvl3pPr>
            <a:lvl4pPr marL="1600200" indent="-228600" eaLnBrk="0" hangingPunct="0">
              <a:tabLst>
                <a:tab pos="9144000" algn="r"/>
              </a:tabLst>
              <a:defRPr sz="1400">
                <a:solidFill>
                  <a:schemeClr val="tx1"/>
                </a:solidFill>
                <a:latin typeface="Trebuchet MS" pitchFamily="34" charset="0"/>
              </a:defRPr>
            </a:lvl4pPr>
            <a:lvl5pPr marL="2057400" indent="-228600" eaLnBrk="0" hangingPunct="0">
              <a:tabLst>
                <a:tab pos="9144000" algn="r"/>
              </a:tabLst>
              <a:defRPr sz="1400">
                <a:solidFill>
                  <a:schemeClr val="tx1"/>
                </a:solidFill>
                <a:latin typeface="Trebuchet MS" pitchFamily="34" charset="0"/>
              </a:defRPr>
            </a:lvl5pPr>
            <a:lvl6pPr marL="2514600" indent="-228600" algn="ctr" eaLnBrk="0" fontAlgn="base" hangingPunct="0">
              <a:spcBef>
                <a:spcPct val="50000"/>
              </a:spcBef>
              <a:spcAft>
                <a:spcPct val="0"/>
              </a:spcAft>
              <a:tabLst>
                <a:tab pos="9144000" algn="r"/>
              </a:tabLst>
              <a:defRPr sz="1400">
                <a:solidFill>
                  <a:schemeClr val="tx1"/>
                </a:solidFill>
                <a:latin typeface="Trebuchet MS" pitchFamily="34" charset="0"/>
              </a:defRPr>
            </a:lvl6pPr>
            <a:lvl7pPr marL="2971800" indent="-228600" algn="ctr" eaLnBrk="0" fontAlgn="base" hangingPunct="0">
              <a:spcBef>
                <a:spcPct val="50000"/>
              </a:spcBef>
              <a:spcAft>
                <a:spcPct val="0"/>
              </a:spcAft>
              <a:tabLst>
                <a:tab pos="9144000" algn="r"/>
              </a:tabLst>
              <a:defRPr sz="1400">
                <a:solidFill>
                  <a:schemeClr val="tx1"/>
                </a:solidFill>
                <a:latin typeface="Trebuchet MS" pitchFamily="34" charset="0"/>
              </a:defRPr>
            </a:lvl7pPr>
            <a:lvl8pPr marL="3429000" indent="-228600" algn="ctr" eaLnBrk="0" fontAlgn="base" hangingPunct="0">
              <a:spcBef>
                <a:spcPct val="50000"/>
              </a:spcBef>
              <a:spcAft>
                <a:spcPct val="0"/>
              </a:spcAft>
              <a:tabLst>
                <a:tab pos="9144000" algn="r"/>
              </a:tabLst>
              <a:defRPr sz="1400">
                <a:solidFill>
                  <a:schemeClr val="tx1"/>
                </a:solidFill>
                <a:latin typeface="Trebuchet MS" pitchFamily="34" charset="0"/>
              </a:defRPr>
            </a:lvl8pPr>
            <a:lvl9pPr marL="3886200" indent="-228600" algn="ctr" eaLnBrk="0" fontAlgn="base" hangingPunct="0">
              <a:spcBef>
                <a:spcPct val="50000"/>
              </a:spcBef>
              <a:spcAft>
                <a:spcPct val="0"/>
              </a:spcAft>
              <a:tabLst>
                <a:tab pos="9144000" algn="r"/>
              </a:tabLst>
              <a:defRPr sz="1400">
                <a:solidFill>
                  <a:schemeClr val="tx1"/>
                </a:solidFill>
                <a:latin typeface="Trebuchet MS" pitchFamily="34" charset="0"/>
              </a:defRPr>
            </a:lvl9pPr>
          </a:lstStyle>
          <a:p>
            <a:pPr eaLnBrk="1" hangingPunct="1"/>
            <a:endParaRPr lang="sv-SE" altLang="sv-SE" sz="1300" dirty="0" smtClean="0">
              <a:solidFill>
                <a:schemeClr val="bg1"/>
              </a:solidFill>
            </a:endParaRPr>
          </a:p>
        </p:txBody>
      </p:sp>
      <p:sp>
        <p:nvSpPr>
          <p:cNvPr id="6148" name="Rubrik 4"/>
          <p:cNvSpPr>
            <a:spLocks noGrp="1"/>
          </p:cNvSpPr>
          <p:nvPr>
            <p:ph type="title"/>
          </p:nvPr>
        </p:nvSpPr>
        <p:spPr/>
        <p:txBody>
          <a:bodyPr/>
          <a:lstStyle/>
          <a:p>
            <a:r>
              <a:rPr lang="sv-SE" altLang="sv-SE" smtClean="0"/>
              <a:t>	Hur bör bra landinfo vara beskaffad? (1.)</a:t>
            </a:r>
          </a:p>
        </p:txBody>
      </p:sp>
      <p:pic>
        <p:nvPicPr>
          <p:cNvPr id="2050" name="Picture 2" descr="C:\Users\lamagnu\AppData\Local\Microsoft\Windows\Temporary Internet Files\Content.IE5\22UQCR12\MC90023378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43808" y="3933056"/>
            <a:ext cx="2993679" cy="23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6841055"/>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ubrik 1"/>
          <p:cNvSpPr>
            <a:spLocks noGrp="1"/>
          </p:cNvSpPr>
          <p:nvPr>
            <p:ph type="title"/>
          </p:nvPr>
        </p:nvSpPr>
        <p:spPr/>
        <p:txBody>
          <a:bodyPr/>
          <a:lstStyle/>
          <a:p>
            <a:pPr eaLnBrk="1" hangingPunct="1"/>
            <a:r>
              <a:rPr lang="sv-SE" altLang="sv-SE" dirty="0" smtClean="0"/>
              <a:t>	Hur bör bra landinfo vara beskaffad? (2.)</a:t>
            </a:r>
          </a:p>
        </p:txBody>
      </p:sp>
      <p:sp>
        <p:nvSpPr>
          <p:cNvPr id="7171" name="Platshållare för innehåll 2"/>
          <p:cNvSpPr>
            <a:spLocks noGrp="1"/>
          </p:cNvSpPr>
          <p:nvPr>
            <p:ph idx="1"/>
          </p:nvPr>
        </p:nvSpPr>
        <p:spPr>
          <a:xfrm>
            <a:off x="457200" y="1196752"/>
            <a:ext cx="8229600" cy="4929411"/>
          </a:xfrm>
        </p:spPr>
        <p:txBody>
          <a:bodyPr/>
          <a:lstStyle/>
          <a:p>
            <a:pPr eaLnBrk="1" hangingPunct="1">
              <a:buFontTx/>
              <a:buNone/>
            </a:pPr>
            <a:r>
              <a:rPr lang="sv-SE" altLang="sv-SE" sz="2000" dirty="0" smtClean="0"/>
              <a:t>	</a:t>
            </a:r>
            <a:endParaRPr lang="sv-SE" altLang="sv-SE" dirty="0" smtClean="0"/>
          </a:p>
          <a:p>
            <a:pPr eaLnBrk="1" hangingPunct="1">
              <a:lnSpc>
                <a:spcPct val="80000"/>
              </a:lnSpc>
            </a:pPr>
            <a:r>
              <a:rPr lang="sv-SE" altLang="sv-SE" dirty="0" err="1" smtClean="0"/>
              <a:t>Relevance</a:t>
            </a:r>
            <a:endParaRPr lang="sv-SE" altLang="sv-SE" dirty="0" smtClean="0"/>
          </a:p>
          <a:p>
            <a:pPr eaLnBrk="1" hangingPunct="1">
              <a:lnSpc>
                <a:spcPct val="80000"/>
              </a:lnSpc>
            </a:pPr>
            <a:r>
              <a:rPr lang="sv-SE" altLang="sv-SE" dirty="0" err="1" smtClean="0"/>
              <a:t>Reliability</a:t>
            </a:r>
            <a:r>
              <a:rPr lang="sv-SE" altLang="sv-SE" dirty="0" smtClean="0"/>
              <a:t> and </a:t>
            </a:r>
            <a:r>
              <a:rPr lang="sv-SE" altLang="sv-SE" dirty="0" err="1" smtClean="0"/>
              <a:t>balance</a:t>
            </a:r>
            <a:endParaRPr lang="sv-SE" altLang="sv-SE" dirty="0" smtClean="0"/>
          </a:p>
          <a:p>
            <a:pPr eaLnBrk="1" hangingPunct="1">
              <a:lnSpc>
                <a:spcPct val="80000"/>
              </a:lnSpc>
            </a:pPr>
            <a:r>
              <a:rPr lang="sv-SE" altLang="sv-SE" dirty="0" err="1" smtClean="0"/>
              <a:t>Accuracy</a:t>
            </a:r>
            <a:r>
              <a:rPr lang="sv-SE" altLang="sv-SE" dirty="0" smtClean="0"/>
              <a:t> and </a:t>
            </a:r>
            <a:r>
              <a:rPr lang="sv-SE" altLang="sv-SE" dirty="0" err="1" smtClean="0"/>
              <a:t>currency</a:t>
            </a:r>
            <a:endParaRPr lang="sv-SE" altLang="sv-SE" dirty="0" smtClean="0"/>
          </a:p>
          <a:p>
            <a:pPr eaLnBrk="1" hangingPunct="1">
              <a:lnSpc>
                <a:spcPct val="80000"/>
              </a:lnSpc>
            </a:pPr>
            <a:r>
              <a:rPr lang="sv-SE" altLang="sv-SE" dirty="0" err="1" smtClean="0"/>
              <a:t>Transparency</a:t>
            </a:r>
            <a:r>
              <a:rPr lang="sv-SE" altLang="sv-SE" dirty="0" smtClean="0"/>
              <a:t> and </a:t>
            </a:r>
            <a:r>
              <a:rPr lang="sv-SE" altLang="sv-SE" dirty="0" err="1" smtClean="0"/>
              <a:t>retrievability</a:t>
            </a:r>
            <a:endParaRPr lang="sv-SE" altLang="sv-SE" dirty="0" smtClean="0"/>
          </a:p>
          <a:p>
            <a:pPr>
              <a:lnSpc>
                <a:spcPct val="80000"/>
              </a:lnSpc>
              <a:buNone/>
            </a:pPr>
            <a:r>
              <a:rPr lang="sv-SE" altLang="sv-SE" dirty="0" smtClean="0"/>
              <a:t>	</a:t>
            </a:r>
            <a:r>
              <a:rPr lang="sv-SE" altLang="sv-SE" sz="1800" dirty="0" smtClean="0"/>
              <a:t>(G. </a:t>
            </a:r>
            <a:r>
              <a:rPr lang="sv-SE" altLang="sv-SE" sz="1800" dirty="0" err="1" smtClean="0"/>
              <a:t>Gyulai</a:t>
            </a:r>
            <a:r>
              <a:rPr lang="sv-SE" altLang="sv-SE" sz="1800" dirty="0" smtClean="0"/>
              <a:t>, Country </a:t>
            </a:r>
            <a:r>
              <a:rPr lang="sv-SE" altLang="sv-SE" sz="1800" dirty="0"/>
              <a:t>information i </a:t>
            </a:r>
            <a:r>
              <a:rPr lang="sv-SE" altLang="sv-SE" sz="1800" dirty="0" err="1"/>
              <a:t>Asylum</a:t>
            </a:r>
            <a:r>
              <a:rPr lang="sv-SE" altLang="sv-SE" sz="1800" dirty="0"/>
              <a:t> </a:t>
            </a:r>
            <a:r>
              <a:rPr lang="sv-SE" altLang="sv-SE" sz="1800" dirty="0" err="1" smtClean="0"/>
              <a:t>Procedures</a:t>
            </a:r>
            <a:r>
              <a:rPr lang="sv-SE" altLang="sv-SE" sz="1800" dirty="0" smtClean="0"/>
              <a:t>, 2011)</a:t>
            </a:r>
          </a:p>
          <a:p>
            <a:pPr marL="0" indent="0">
              <a:buNone/>
            </a:pPr>
            <a:r>
              <a:rPr lang="sv-SE" altLang="sv-SE" dirty="0" smtClean="0"/>
              <a:t>	</a:t>
            </a:r>
          </a:p>
          <a:p>
            <a:pPr marL="0" indent="0">
              <a:buNone/>
            </a:pPr>
            <a:r>
              <a:rPr lang="sv-SE" altLang="sv-SE" dirty="0"/>
              <a:t>	</a:t>
            </a:r>
            <a:r>
              <a:rPr lang="sv-SE" altLang="sv-SE" dirty="0" err="1" smtClean="0"/>
              <a:t>Miöd</a:t>
            </a:r>
            <a:r>
              <a:rPr lang="sv-SE" altLang="sv-SE" dirty="0" smtClean="0"/>
              <a:t> har tagit fasta på kraven att landinfo ska vara 	relevant och aktuell </a:t>
            </a:r>
            <a:r>
              <a:rPr lang="sv-SE" altLang="sv-SE" sz="1800" dirty="0" smtClean="0"/>
              <a:t>(MIG 2007:12) </a:t>
            </a:r>
            <a:r>
              <a:rPr lang="sv-SE" altLang="sv-SE" dirty="0" smtClean="0"/>
              <a:t>samt  	kommunicerad/transparent </a:t>
            </a:r>
            <a:r>
              <a:rPr lang="sv-SE" altLang="sv-SE" sz="1800" dirty="0" smtClean="0"/>
              <a:t>(MIG 2006:7)  </a:t>
            </a:r>
            <a:endParaRPr lang="sv-SE" altLang="sv-SE" sz="1800" dirty="0"/>
          </a:p>
          <a:p>
            <a:pPr>
              <a:buNone/>
            </a:pPr>
            <a:endParaRPr lang="sv-SE" altLang="sv-SE" sz="2000" dirty="0"/>
          </a:p>
          <a:p>
            <a:pPr eaLnBrk="1" hangingPunct="1">
              <a:lnSpc>
                <a:spcPct val="80000"/>
              </a:lnSpc>
              <a:buFontTx/>
              <a:buNone/>
            </a:pPr>
            <a:endParaRPr lang="sv-SE" altLang="sv-SE" sz="2000" i="1" dirty="0" smtClean="0"/>
          </a:p>
          <a:p>
            <a:pPr eaLnBrk="1" hangingPunct="1">
              <a:lnSpc>
                <a:spcPct val="80000"/>
              </a:lnSpc>
              <a:buFontTx/>
              <a:buNone/>
            </a:pPr>
            <a:r>
              <a:rPr lang="sv-SE" altLang="sv-SE" sz="2000" dirty="0" smtClean="0"/>
              <a:t>	</a:t>
            </a:r>
          </a:p>
        </p:txBody>
      </p:sp>
      <p:sp>
        <p:nvSpPr>
          <p:cNvPr id="7172" name="Platshållare för datum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9144000" algn="r"/>
              </a:tabLst>
              <a:defRPr sz="1400">
                <a:solidFill>
                  <a:schemeClr val="tx1"/>
                </a:solidFill>
                <a:latin typeface="Trebuchet MS" pitchFamily="34" charset="0"/>
              </a:defRPr>
            </a:lvl1pPr>
            <a:lvl2pPr marL="742950" indent="-285750" eaLnBrk="0" hangingPunct="0">
              <a:tabLst>
                <a:tab pos="9144000" algn="r"/>
              </a:tabLst>
              <a:defRPr sz="1400">
                <a:solidFill>
                  <a:schemeClr val="tx1"/>
                </a:solidFill>
                <a:latin typeface="Trebuchet MS" pitchFamily="34" charset="0"/>
              </a:defRPr>
            </a:lvl2pPr>
            <a:lvl3pPr marL="1143000" indent="-228600" eaLnBrk="0" hangingPunct="0">
              <a:tabLst>
                <a:tab pos="9144000" algn="r"/>
              </a:tabLst>
              <a:defRPr sz="1400">
                <a:solidFill>
                  <a:schemeClr val="tx1"/>
                </a:solidFill>
                <a:latin typeface="Trebuchet MS" pitchFamily="34" charset="0"/>
              </a:defRPr>
            </a:lvl3pPr>
            <a:lvl4pPr marL="1600200" indent="-228600" eaLnBrk="0" hangingPunct="0">
              <a:tabLst>
                <a:tab pos="9144000" algn="r"/>
              </a:tabLst>
              <a:defRPr sz="1400">
                <a:solidFill>
                  <a:schemeClr val="tx1"/>
                </a:solidFill>
                <a:latin typeface="Trebuchet MS" pitchFamily="34" charset="0"/>
              </a:defRPr>
            </a:lvl4pPr>
            <a:lvl5pPr marL="2057400" indent="-228600" eaLnBrk="0" hangingPunct="0">
              <a:tabLst>
                <a:tab pos="9144000" algn="r"/>
              </a:tabLst>
              <a:defRPr sz="1400">
                <a:solidFill>
                  <a:schemeClr val="tx1"/>
                </a:solidFill>
                <a:latin typeface="Trebuchet MS" pitchFamily="34" charset="0"/>
              </a:defRPr>
            </a:lvl5pPr>
            <a:lvl6pPr marL="2514600" indent="-228600" algn="ctr" eaLnBrk="0" fontAlgn="base" hangingPunct="0">
              <a:spcBef>
                <a:spcPct val="50000"/>
              </a:spcBef>
              <a:spcAft>
                <a:spcPct val="0"/>
              </a:spcAft>
              <a:tabLst>
                <a:tab pos="9144000" algn="r"/>
              </a:tabLst>
              <a:defRPr sz="1400">
                <a:solidFill>
                  <a:schemeClr val="tx1"/>
                </a:solidFill>
                <a:latin typeface="Trebuchet MS" pitchFamily="34" charset="0"/>
              </a:defRPr>
            </a:lvl6pPr>
            <a:lvl7pPr marL="2971800" indent="-228600" algn="ctr" eaLnBrk="0" fontAlgn="base" hangingPunct="0">
              <a:spcBef>
                <a:spcPct val="50000"/>
              </a:spcBef>
              <a:spcAft>
                <a:spcPct val="0"/>
              </a:spcAft>
              <a:tabLst>
                <a:tab pos="9144000" algn="r"/>
              </a:tabLst>
              <a:defRPr sz="1400">
                <a:solidFill>
                  <a:schemeClr val="tx1"/>
                </a:solidFill>
                <a:latin typeface="Trebuchet MS" pitchFamily="34" charset="0"/>
              </a:defRPr>
            </a:lvl7pPr>
            <a:lvl8pPr marL="3429000" indent="-228600" algn="ctr" eaLnBrk="0" fontAlgn="base" hangingPunct="0">
              <a:spcBef>
                <a:spcPct val="50000"/>
              </a:spcBef>
              <a:spcAft>
                <a:spcPct val="0"/>
              </a:spcAft>
              <a:tabLst>
                <a:tab pos="9144000" algn="r"/>
              </a:tabLst>
              <a:defRPr sz="1400">
                <a:solidFill>
                  <a:schemeClr val="tx1"/>
                </a:solidFill>
                <a:latin typeface="Trebuchet MS" pitchFamily="34" charset="0"/>
              </a:defRPr>
            </a:lvl8pPr>
            <a:lvl9pPr marL="3886200" indent="-228600" algn="ctr" eaLnBrk="0" fontAlgn="base" hangingPunct="0">
              <a:spcBef>
                <a:spcPct val="50000"/>
              </a:spcBef>
              <a:spcAft>
                <a:spcPct val="0"/>
              </a:spcAft>
              <a:tabLst>
                <a:tab pos="9144000" algn="r"/>
              </a:tabLst>
              <a:defRPr sz="1400">
                <a:solidFill>
                  <a:schemeClr val="tx1"/>
                </a:solidFill>
                <a:latin typeface="Trebuchet MS" pitchFamily="34" charset="0"/>
              </a:defRPr>
            </a:lvl9pPr>
          </a:lstStyle>
          <a:p>
            <a:pPr eaLnBrk="1" hangingPunct="1"/>
            <a:r>
              <a:rPr lang="sv-SE" altLang="sv-SE" sz="1200" dirty="0" smtClean="0">
                <a:solidFill>
                  <a:schemeClr val="bg1"/>
                </a:solidFill>
              </a:rPr>
              <a:t>	</a:t>
            </a:r>
            <a:endParaRPr lang="sv-SE" altLang="sv-SE" sz="1300" dirty="0" smtClean="0">
              <a:solidFill>
                <a:schemeClr val="bg1"/>
              </a:solidFill>
            </a:endParaRPr>
          </a:p>
        </p:txBody>
      </p:sp>
    </p:spTree>
    <p:extLst>
      <p:ext uri="{BB962C8B-B14F-4D97-AF65-F5344CB8AC3E}">
        <p14:creationId xmlns:p14="http://schemas.microsoft.com/office/powerpoint/2010/main" val="1689114113"/>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Grundmall_domstolsakademin">
  <a:themeElements>
    <a:clrScheme name="mall_sverigesdomstolar_v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ll_sverigesdomstolar_v0">
      <a:majorFont>
        <a:latin typeface="Garamond"/>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CC6666"/>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sv-SE" sz="1400" b="0" i="0" u="none" strike="noStrike" cap="none" normalizeH="0" baseline="0" smtClean="0">
            <a:ln>
              <a:noFill/>
            </a:ln>
            <a:solidFill>
              <a:schemeClr val="tx1"/>
            </a:solidFill>
            <a:effectLst/>
            <a:latin typeface="Trebuchet MS" pitchFamily="34" charset="0"/>
          </a:defRPr>
        </a:defPPr>
      </a:lstStyle>
    </a:spDef>
    <a:lnDef>
      <a:spPr bwMode="auto">
        <a:xfrm>
          <a:off x="0" y="0"/>
          <a:ext cx="1" cy="1"/>
        </a:xfrm>
        <a:custGeom>
          <a:avLst/>
          <a:gdLst/>
          <a:ahLst/>
          <a:cxnLst/>
          <a:rect l="0" t="0" r="0" b="0"/>
          <a:pathLst/>
        </a:custGeom>
        <a:noFill/>
        <a:ln w="12700" cap="flat" cmpd="sng" algn="ctr">
          <a:solidFill>
            <a:srgbClr val="CC6666"/>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sv-SE" sz="1400" b="0" i="0" u="none" strike="noStrike" cap="none" normalizeH="0" baseline="0" smtClean="0">
            <a:ln>
              <a:noFill/>
            </a:ln>
            <a:solidFill>
              <a:schemeClr val="tx1"/>
            </a:solidFill>
            <a:effectLst/>
            <a:latin typeface="Trebuchet MS" pitchFamily="34" charset="0"/>
          </a:defRPr>
        </a:defPPr>
      </a:lstStyle>
    </a:lnDef>
  </a:objectDefaults>
  <a:extraClrSchemeLst>
    <a:extraClrScheme>
      <a:clrScheme name="mall_sverigesdomstolar_v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ll_sverigesdomstolar_v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ll_sverigesdomstolar_v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ll_sverigesdomstolar_v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ll_sverigesdomstolar_v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ll_sverigesdomstolar_v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ll_sverigesdomstolar_v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ll_sverigesdomstolar_v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ll_sverigesdomstolar_v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ll_sverigesdomstolar_v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ll_sverigesdomstolar_v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ll_sverigesdomstolar_v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Grundmall_domstolsakademin</Template>
  <TotalTime>2027</TotalTime>
  <Words>2467</Words>
  <Application>Microsoft Macintosh PowerPoint</Application>
  <PresentationFormat>Bildspel på skärmen (4:3)</PresentationFormat>
  <Paragraphs>142</Paragraphs>
  <Slides>15</Slides>
  <Notes>3</Notes>
  <HiddenSlides>0</HiddenSlides>
  <MMClips>0</MMClips>
  <ScaleCrop>false</ScaleCrop>
  <HeadingPairs>
    <vt:vector size="4" baseType="variant">
      <vt:variant>
        <vt:lpstr>Tema</vt:lpstr>
      </vt:variant>
      <vt:variant>
        <vt:i4>1</vt:i4>
      </vt:variant>
      <vt:variant>
        <vt:lpstr>Bildrubriker</vt:lpstr>
      </vt:variant>
      <vt:variant>
        <vt:i4>15</vt:i4>
      </vt:variant>
    </vt:vector>
  </HeadingPairs>
  <TitlesOfParts>
    <vt:vector size="16" baseType="lpstr">
      <vt:lpstr>Grundmall_domstolsakademin</vt:lpstr>
      <vt:lpstr> Processen i migrationsdomstol</vt:lpstr>
      <vt:lpstr>Nytt i regleringen av utredningsansvaret</vt:lpstr>
      <vt:lpstr>Något om utredningsansvarets innebörd</vt:lpstr>
      <vt:lpstr>Asylutredningen – en delad börda</vt:lpstr>
      <vt:lpstr>Andra beredningsåtgärder</vt:lpstr>
      <vt:lpstr>Kommunikation och anstånd</vt:lpstr>
      <vt:lpstr>Tar domstolen sitt ansvar i asylmål? (1.) – särskilt i fråga om landinformation</vt:lpstr>
      <vt:lpstr> Hur bör bra landinfo vara beskaffad? (1.)</vt:lpstr>
      <vt:lpstr> Hur bör bra landinfo vara beskaffad? (2.)</vt:lpstr>
      <vt:lpstr>   MIG 2011:6</vt:lpstr>
      <vt:lpstr>Tar domstolen sitt ansvar i asylmål? (2.)</vt:lpstr>
      <vt:lpstr>När och hur bedöms trovärdigheten?</vt:lpstr>
      <vt:lpstr>Faktorer som ska bedömas </vt:lpstr>
      <vt:lpstr>Vad domstolen prövar </vt:lpstr>
      <vt:lpstr>Bevisbörda och beviskrav </vt:lpstr>
    </vt:vector>
  </TitlesOfParts>
  <Company>Sveriges Domstolar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Johan Kylenfelt</dc:creator>
  <cp:lastModifiedBy>Johan Sanner</cp:lastModifiedBy>
  <cp:revision>262</cp:revision>
  <dcterms:created xsi:type="dcterms:W3CDTF">2011-03-24T12:53:13Z</dcterms:created>
  <dcterms:modified xsi:type="dcterms:W3CDTF">2014-11-30T11:16:24Z</dcterms:modified>
</cp:coreProperties>
</file>