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90" r:id="rId2"/>
    <p:sldId id="310" r:id="rId3"/>
    <p:sldId id="307" r:id="rId4"/>
    <p:sldId id="309" r:id="rId5"/>
    <p:sldId id="312" r:id="rId6"/>
    <p:sldId id="311" r:id="rId7"/>
    <p:sldId id="308" r:id="rId8"/>
    <p:sldId id="306" r:id="rId9"/>
    <p:sldId id="297" r:id="rId10"/>
    <p:sldId id="298" r:id="rId11"/>
    <p:sldId id="300" r:id="rId12"/>
    <p:sldId id="299" r:id="rId13"/>
    <p:sldId id="303" r:id="rId14"/>
  </p:sldIdLst>
  <p:sldSz cx="9144000" cy="6858000" type="screen4x3"/>
  <p:notesSz cx="6797675" cy="9926638"/>
  <p:defaultTextStyle>
    <a:defPPr>
      <a:defRPr lang="sv-SE"/>
    </a:defPPr>
    <a:lvl1pPr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7B2D"/>
    <a:srgbClr val="7D9E3A"/>
    <a:srgbClr val="96BC4A"/>
    <a:srgbClr val="C5DA9A"/>
    <a:srgbClr val="CFDFFF"/>
    <a:srgbClr val="CC6666"/>
    <a:srgbClr val="0033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7" autoAdjust="0"/>
    <p:restoredTop sz="86381" autoAdjust="0"/>
  </p:normalViewPr>
  <p:slideViewPr>
    <p:cSldViewPr>
      <p:cViewPr>
        <p:scale>
          <a:sx n="100" d="100"/>
          <a:sy n="100" d="100"/>
        </p:scale>
        <p:origin x="-2208" y="-5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253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fld id="{D49CA185-5F1E-4B4C-A35F-ED771C3C39E5}" type="slidenum">
              <a:rPr lang="sv-SE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3277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fld id="{316C79DC-F369-4C23-93A6-F819A224727E}" type="slidenum">
              <a:rPr lang="sv-SE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1485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766771-B501-45EE-8959-A5A8C3D28D34}" type="slidenum">
              <a:rPr lang="sv-SE"/>
              <a:pPr/>
              <a:t>1</a:t>
            </a:fld>
            <a:endParaRPr lang="sv-SE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1911165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C79DC-F369-4C23-93A6-F819A224727E}" type="slidenum">
              <a:rPr lang="sv-SE" smtClean="0"/>
              <a:pPr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741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Sju kriterier i HD (mål om sexövergrepp 2010): utsagans detaljrikedom, dess längd, dess konstans över tid, dess klarhet, om berättelsen är sammanhängande, personens allmänna trovärdighet och om berättelsen har det självupplevdas prägel.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C79DC-F369-4C23-93A6-F819A224727E}" type="slidenum">
              <a:rPr lang="sv-SE" smtClean="0"/>
              <a:pPr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2160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5175"/>
            <a:ext cx="7772400" cy="1470025"/>
          </a:xfrm>
        </p:spPr>
        <p:txBody>
          <a:bodyPr/>
          <a:lstStyle>
            <a:lvl1pPr algn="ctr">
              <a:lnSpc>
                <a:spcPts val="3800"/>
              </a:lnSpc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2093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168275" cy="6734175"/>
          </a:xfrm>
          <a:prstGeom prst="rect">
            <a:avLst/>
          </a:prstGeom>
          <a:solidFill>
            <a:srgbClr val="CC66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6667500"/>
            <a:ext cx="9144000" cy="2016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C932E45C-DDBE-499F-BB4E-1B0A45369F45}" type="datetime1">
              <a:rPr lang="sv-SE"/>
              <a:pPr/>
              <a:t>14-11-30</a:t>
            </a:fld>
            <a:r>
              <a:rPr lang="sv-SE"/>
              <a:t>	</a:t>
            </a:r>
            <a:endParaRPr lang="sv-SE" sz="1300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42863" y="6688138"/>
            <a:ext cx="136525" cy="122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 algn="l">
              <a:spcBef>
                <a:spcPct val="20000"/>
              </a:spcBef>
              <a:spcAft>
                <a:spcPct val="20000"/>
              </a:spcAft>
            </a:pPr>
            <a:fld id="{387AE726-91BE-4291-8F35-25202321FD6F}" type="slidenum">
              <a:rPr lang="sv-SE" sz="800" b="1">
                <a:solidFill>
                  <a:schemeClr val="bg1"/>
                </a:solidFill>
              </a:rPr>
              <a:pPr marL="342900" indent="-342900" algn="l">
                <a:spcBef>
                  <a:spcPct val="20000"/>
                </a:spcBef>
                <a:spcAft>
                  <a:spcPct val="20000"/>
                </a:spcAft>
              </a:pPr>
              <a:t>‹Nr.›</a:t>
            </a:fld>
            <a:endParaRPr lang="sv-SE" sz="800" b="1">
              <a:solidFill>
                <a:schemeClr val="bg1"/>
              </a:solidFill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76200" y="4076700"/>
            <a:ext cx="9067800" cy="720725"/>
          </a:xfrm>
          <a:prstGeom prst="rect">
            <a:avLst/>
          </a:prstGeom>
          <a:solidFill>
            <a:srgbClr val="CC6666"/>
          </a:solidFill>
          <a:ln w="12700" algn="ctr">
            <a:noFill/>
            <a:miter lim="800000"/>
            <a:headEnd/>
            <a:tailEnd/>
          </a:ln>
          <a:effectLst/>
        </p:spPr>
        <p:txBody>
          <a:bodyPr lIns="522000" rIns="522000" bIns="118800" anchor="b"/>
          <a:lstStyle/>
          <a:p>
            <a:endParaRPr lang="sv-SE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	</a:t>
            </a:r>
            <a:r>
              <a:rPr lang="sv-SE" sz="1300"/>
              <a:t>DOMSTOLSAKADEMIN</a:t>
            </a:r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	</a:t>
            </a:r>
            <a:r>
              <a:rPr lang="sv-SE" sz="1300"/>
              <a:t>DOMSTOLSAKADEMIN</a:t>
            </a:r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	</a:t>
            </a:r>
            <a:r>
              <a:rPr lang="sv-SE" sz="1300"/>
              <a:t>DOMSTOLSAKADEMIN</a:t>
            </a:r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	</a:t>
            </a:r>
            <a:r>
              <a:rPr lang="sv-SE" sz="1300"/>
              <a:t>DOMSTOLSAKADEMIN</a:t>
            </a:r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412875"/>
            <a:ext cx="4038600" cy="4713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38600" cy="4713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	</a:t>
            </a:r>
            <a:r>
              <a:rPr lang="sv-SE" sz="1300"/>
              <a:t>DOMSTOLSAKADEMIN</a:t>
            </a:r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	</a:t>
            </a:r>
            <a:r>
              <a:rPr lang="sv-SE" sz="1300"/>
              <a:t>DOMSTOLSAKADEMIN</a:t>
            </a:r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	</a:t>
            </a:r>
            <a:r>
              <a:rPr lang="sv-SE" sz="1300"/>
              <a:t>DOMSTOLSAKADEMIN</a:t>
            </a:r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	</a:t>
            </a:r>
            <a:r>
              <a:rPr lang="sv-SE" sz="1300"/>
              <a:t>DOMSTOLSAKADEMIN</a:t>
            </a:r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	</a:t>
            </a:r>
            <a:r>
              <a:rPr lang="sv-SE" sz="1300"/>
              <a:t>DOMSTOLSAKADEMIN</a:t>
            </a:r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	</a:t>
            </a:r>
            <a:r>
              <a:rPr lang="sv-SE" sz="1300"/>
              <a:t>DOMSTOLSAKADEMIN</a:t>
            </a:r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68275" cy="6734175"/>
          </a:xfrm>
          <a:prstGeom prst="rect">
            <a:avLst/>
          </a:prstGeom>
          <a:solidFill>
            <a:srgbClr val="CC66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Huvudrubrik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29600" cy="471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6667500"/>
            <a:ext cx="9144000" cy="2016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97663"/>
            <a:ext cx="9144000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36000" bIns="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tabLst>
                <a:tab pos="9144000" algn="r"/>
              </a:tabLst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	</a:t>
            </a:r>
            <a:endParaRPr lang="sv-SE" sz="1300" dirty="0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42863" y="6688138"/>
            <a:ext cx="136525" cy="122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 algn="l">
              <a:spcBef>
                <a:spcPct val="20000"/>
              </a:spcBef>
              <a:spcAft>
                <a:spcPct val="20000"/>
              </a:spcAft>
            </a:pPr>
            <a:fld id="{DA7492D9-262A-4898-A690-E10FEC7B5953}" type="slidenum">
              <a:rPr lang="sv-SE" sz="800" b="1">
                <a:solidFill>
                  <a:schemeClr val="bg1"/>
                </a:solidFill>
              </a:rPr>
              <a:pPr marL="342900" indent="-342900" algn="l">
                <a:spcBef>
                  <a:spcPct val="20000"/>
                </a:spcBef>
                <a:spcAft>
                  <a:spcPct val="20000"/>
                </a:spcAft>
              </a:pPr>
              <a:t>‹Nr.›</a:t>
            </a:fld>
            <a:endParaRPr lang="sv-SE" sz="800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Särskilt om den muntliga förhandlingen</a:t>
            </a:r>
            <a:endParaRPr lang="sv-SE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mtClean="0"/>
              <a:t>Göteborgs </a:t>
            </a:r>
            <a:r>
              <a:rPr lang="sv-SE" dirty="0" smtClean="0"/>
              <a:t>domarakademi </a:t>
            </a:r>
          </a:p>
          <a:p>
            <a:r>
              <a:rPr lang="sv-SE" dirty="0" smtClean="0"/>
              <a:t>den 26 </a:t>
            </a:r>
            <a:r>
              <a:rPr lang="sv-SE" dirty="0"/>
              <a:t>november 2014</a:t>
            </a:r>
          </a:p>
          <a:p>
            <a:r>
              <a:rPr lang="sv-SE" dirty="0" smtClean="0"/>
              <a:t>Lars I. Magnusson</a:t>
            </a:r>
            <a:endParaRPr lang="sv-SE" dirty="0"/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Tecken på att uppgifterna inte är trovärdiga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Redogörelsen är helt vag</a:t>
            </a:r>
          </a:p>
          <a:p>
            <a:r>
              <a:rPr lang="sv-SE" dirty="0" smtClean="0"/>
              <a:t>Uppgifterna är oklara på centrala punkter </a:t>
            </a:r>
          </a:p>
          <a:p>
            <a:r>
              <a:rPr lang="sv-SE" dirty="0" smtClean="0"/>
              <a:t>Utsagan beskriver ett osannolikt händelseförlopp, som är otillräckligt förklarat  </a:t>
            </a:r>
          </a:p>
          <a:p>
            <a:r>
              <a:rPr lang="sv-SE" dirty="0" smtClean="0"/>
              <a:t>Uppgifterna strider mot varandra (inom utsagan)</a:t>
            </a:r>
          </a:p>
          <a:p>
            <a:r>
              <a:rPr lang="sv-SE" dirty="0" smtClean="0"/>
              <a:t>Upptrappad utsaga </a:t>
            </a:r>
            <a:r>
              <a:rPr lang="sv-SE" sz="1800" dirty="0" smtClean="0"/>
              <a:t>(i betydelsen att hotbilden beskrivs som allvarligare än tidigare, utan att klagandens situation har ändrats på ett sätt som kan förklaras) 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sz="1300" dirty="0"/>
          </a:p>
        </p:txBody>
      </p:sp>
    </p:spTree>
    <p:extLst>
      <p:ext uri="{BB962C8B-B14F-4D97-AF65-F5344CB8AC3E}">
        <p14:creationId xmlns:p14="http://schemas.microsoft.com/office/powerpoint/2010/main" val="1943258095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Andra egenskaper hos utsagan 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sv-SE" dirty="0" smtClean="0"/>
              <a:t>Om det sagda låter självupplevt eller inte, </a:t>
            </a:r>
            <a:r>
              <a:rPr lang="sv-SE" sz="1800" dirty="0" smtClean="0"/>
              <a:t>t.ex. om det finns beskrivningar av egna reflektioner, mer perifera detaljer, omgivningen, känslor, hur man planerade att göra framöver, etc. </a:t>
            </a:r>
          </a:p>
          <a:p>
            <a:r>
              <a:rPr lang="sv-SE" dirty="0" smtClean="0"/>
              <a:t>Vad besvaras inte? </a:t>
            </a:r>
            <a:r>
              <a:rPr lang="sv-SE" sz="1800" dirty="0" smtClean="0"/>
              <a:t>Förblir viktiga frågor obesvarade?</a:t>
            </a:r>
            <a:r>
              <a:rPr lang="sv-SE" dirty="0" smtClean="0"/>
              <a:t> </a:t>
            </a:r>
            <a:r>
              <a:rPr lang="sv-SE" sz="1800" dirty="0" smtClean="0"/>
              <a:t>Är svaren alltför generellt hållna eller undanglidande. Hänvisas mest till den allmänna situationen i landet?</a:t>
            </a:r>
          </a:p>
          <a:p>
            <a:r>
              <a:rPr lang="sv-SE" dirty="0" smtClean="0"/>
              <a:t>Tidigare tolksvårigheter, </a:t>
            </a:r>
            <a:r>
              <a:rPr lang="sv-SE" sz="1800" dirty="0" smtClean="0"/>
              <a:t>vad finns dokumenterat om det?</a:t>
            </a:r>
          </a:p>
          <a:p>
            <a:r>
              <a:rPr lang="sv-SE" dirty="0"/>
              <a:t>Sent framlagd grund för skyddsbehov </a:t>
            </a:r>
            <a:r>
              <a:rPr lang="sv-SE" sz="1800" dirty="0"/>
              <a:t>(jfr SGD art. 4.5 d) </a:t>
            </a:r>
          </a:p>
          <a:p>
            <a:r>
              <a:rPr lang="sv-SE" dirty="0" smtClean="0"/>
              <a:t>Minnessvårigheter på grund av traumatiserat tillstånd  eller PTSD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1800" dirty="0" smtClean="0"/>
              <a:t>Finns bevisning om detta, läkarintyg?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1800" dirty="0" smtClean="0"/>
              <a:t>Det är annars vanligt att man minns traumatiska händelser tämligen väl. Snabb undanträngning av sådana minnen är ovanligt. </a:t>
            </a:r>
          </a:p>
          <a:p>
            <a:pPr marL="0" indent="0">
              <a:buNone/>
            </a:pPr>
            <a:r>
              <a:rPr lang="sv-SE" dirty="0"/>
              <a:t>	</a:t>
            </a:r>
            <a:endParaRPr lang="sv-SE" sz="2000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sv-SE" sz="1600" dirty="0" smtClean="0"/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r>
              <a:rPr lang="sv-SE" sz="2000" dirty="0"/>
              <a:t>	</a:t>
            </a:r>
            <a:r>
              <a:rPr lang="sv-SE" sz="2000" dirty="0" smtClean="0"/>
              <a:t> </a:t>
            </a:r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r>
              <a:rPr lang="sv-SE" sz="2000" dirty="0"/>
              <a:t>	</a:t>
            </a:r>
            <a:r>
              <a:rPr lang="sv-SE" sz="2000" dirty="0" smtClean="0"/>
              <a:t> </a:t>
            </a:r>
          </a:p>
          <a:p>
            <a:pPr marL="0" indent="0">
              <a:buNone/>
            </a:pPr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	</a:t>
            </a:r>
            <a:endParaRPr lang="sv-SE" sz="1300" dirty="0"/>
          </a:p>
        </p:txBody>
      </p:sp>
    </p:spTree>
    <p:extLst>
      <p:ext uri="{BB962C8B-B14F-4D97-AF65-F5344CB8AC3E}">
        <p14:creationId xmlns:p14="http://schemas.microsoft.com/office/powerpoint/2010/main" val="4262441068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Egenskaper hos utsagan som är svårvärderade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sv-SE" dirty="0" smtClean="0"/>
              <a:t>Förändrad berättelse </a:t>
            </a:r>
            <a:r>
              <a:rPr lang="sv-SE" sz="1800" dirty="0" smtClean="0"/>
              <a:t>(mellan </a:t>
            </a:r>
            <a:r>
              <a:rPr lang="sv-SE" sz="1800" dirty="0"/>
              <a:t>olika </a:t>
            </a:r>
            <a:r>
              <a:rPr lang="sv-SE" sz="1800" dirty="0" smtClean="0"/>
              <a:t>tillfällen, vilka förklaringar finns?) </a:t>
            </a:r>
            <a:endParaRPr lang="sv-SE" sz="1800" dirty="0"/>
          </a:p>
          <a:p>
            <a:r>
              <a:rPr lang="sv-SE" dirty="0" smtClean="0"/>
              <a:t>Oförändrad berättelse </a:t>
            </a:r>
            <a:r>
              <a:rPr lang="sv-SE" sz="1800" dirty="0" smtClean="0"/>
              <a:t>(kanske verkar den statisk)</a:t>
            </a:r>
          </a:p>
          <a:p>
            <a:r>
              <a:rPr lang="sv-SE" dirty="0" smtClean="0"/>
              <a:t>Berättelse likartad den andra lämnat </a:t>
            </a:r>
            <a:r>
              <a:rPr lang="sv-SE" sz="1800" dirty="0" smtClean="0"/>
              <a:t>(men någon/några asylsökande har väl varit med om detta – har klaganden det?)</a:t>
            </a:r>
          </a:p>
          <a:p>
            <a:r>
              <a:rPr lang="sv-SE" dirty="0" smtClean="0"/>
              <a:t>Oriktig uppgift: </a:t>
            </a:r>
            <a:r>
              <a:rPr lang="sv-SE" sz="1800" dirty="0" smtClean="0"/>
              <a:t>vilken omständighet avser uppgiften (central, perifer) och hur förklaras den? Kan det finns annat skäl att lämna en oriktig uppgift än att de huvudsakliga skälen också är felaktiga?              Jfr N./.Finland, Europadomstolen 2005</a:t>
            </a:r>
          </a:p>
          <a:p>
            <a:r>
              <a:rPr lang="sv-SE" dirty="0" smtClean="0"/>
              <a:t>Överensstämmer berättelsen med en styrkt omständighet </a:t>
            </a:r>
            <a:r>
              <a:rPr lang="sv-SE" sz="1800" dirty="0" smtClean="0"/>
              <a:t>(t.ex. träff i databas för fingeravtryck i annat europeiskt land)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	</a:t>
            </a:r>
            <a:endParaRPr lang="sv-SE" sz="1300" dirty="0"/>
          </a:p>
        </p:txBody>
      </p:sp>
    </p:spTree>
    <p:extLst>
      <p:ext uri="{BB962C8B-B14F-4D97-AF65-F5344CB8AC3E}">
        <p14:creationId xmlns:p14="http://schemas.microsoft.com/office/powerpoint/2010/main" val="3145494898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Sådant </a:t>
            </a:r>
            <a:r>
              <a:rPr lang="sv-SE" dirty="0" smtClean="0">
                <a:latin typeface="Garamond" panose="02020404030301010803" pitchFamily="18" charset="0"/>
              </a:rPr>
              <a:t>man </a:t>
            </a:r>
            <a:r>
              <a:rPr lang="sv-SE" dirty="0">
                <a:latin typeface="Garamond" panose="02020404030301010803" pitchFamily="18" charset="0"/>
              </a:rPr>
              <a:t>bör undvika att fästa avseende vid   </a:t>
            </a:r>
            <a:br>
              <a:rPr lang="sv-SE" dirty="0">
                <a:latin typeface="Garamond" panose="02020404030301010803" pitchFamily="18" charset="0"/>
              </a:rPr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1144732"/>
            <a:ext cx="8229600" cy="4601328"/>
          </a:xfrm>
        </p:spPr>
        <p:txBody>
          <a:bodyPr/>
          <a:lstStyle/>
          <a:p>
            <a:endParaRPr lang="sv-SE" i="1" dirty="0" smtClean="0"/>
          </a:p>
          <a:p>
            <a:pPr marL="0" indent="0">
              <a:buNone/>
            </a:pPr>
            <a:r>
              <a:rPr lang="sv-SE" i="1" dirty="0" err="1" smtClean="0"/>
              <a:t>Demeanor</a:t>
            </a:r>
            <a:r>
              <a:rPr lang="sv-SE" i="1" dirty="0" smtClean="0"/>
              <a:t>/</a:t>
            </a:r>
            <a:r>
              <a:rPr lang="sv-SE" dirty="0" smtClean="0"/>
              <a:t>uppförande </a:t>
            </a:r>
            <a:r>
              <a:rPr lang="sv-SE" dirty="0"/>
              <a:t>- hur berättas det? </a:t>
            </a:r>
            <a:endParaRPr lang="sv-SE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kroppsspråk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tecken på nervositet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blick 		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ansiktsuttryck   </a:t>
            </a:r>
            <a:r>
              <a:rPr lang="sv-SE" sz="2000" dirty="0" smtClean="0"/>
              <a:t>							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sz="1800" dirty="0" smtClean="0"/>
              <a:t>Risken att jag misstar mig, med hänsyn till även kulturella skillnader i uppträdandet, är mycket stor (James C. Hathaway, University </a:t>
            </a:r>
            <a:r>
              <a:rPr lang="sv-SE" sz="1800" dirty="0" err="1" smtClean="0"/>
              <a:t>of</a:t>
            </a:r>
            <a:r>
              <a:rPr lang="sv-SE" sz="1800" dirty="0" smtClean="0"/>
              <a:t> Michigan och </a:t>
            </a:r>
            <a:r>
              <a:rPr lang="sv-SE" sz="1800" dirty="0" err="1" smtClean="0"/>
              <a:t>Gábor</a:t>
            </a:r>
            <a:r>
              <a:rPr lang="sv-SE" sz="1800" dirty="0" smtClean="0"/>
              <a:t> </a:t>
            </a:r>
            <a:r>
              <a:rPr lang="sv-SE" sz="1800" dirty="0" err="1" smtClean="0"/>
              <a:t>Gyulai</a:t>
            </a:r>
            <a:r>
              <a:rPr lang="sv-SE" sz="1800" dirty="0" smtClean="0"/>
              <a:t>, Ungerska Helsingforskommittén).  </a:t>
            </a:r>
            <a:endParaRPr lang="sv-SE" sz="1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	</a:t>
            </a:r>
            <a:endParaRPr lang="sv-SE" sz="1300" dirty="0"/>
          </a:p>
        </p:txBody>
      </p:sp>
      <p:pic>
        <p:nvPicPr>
          <p:cNvPr id="3074" name="Picture 2" descr="C:\Users\lamagnu\AppData\Local\Microsoft\Windows\Temporary Internet Files\Content.IE5\XVARO8YA\MC900440663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132856"/>
            <a:ext cx="2641600" cy="2678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790094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Bevisbörda och beviskrav igen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     Bevisbördans placering</a:t>
            </a:r>
          </a:p>
          <a:p>
            <a:pPr marL="0" indent="0">
              <a:buNone/>
            </a:pPr>
            <a:endParaRPr lang="sv-SE" dirty="0" smtClean="0"/>
          </a:p>
          <a:p>
            <a:pPr lvl="1"/>
            <a:r>
              <a:rPr lang="sv-SE" sz="1800" dirty="0" smtClean="0"/>
              <a:t>Identitet m.m. och skyddsbehov (hos </a:t>
            </a:r>
            <a:r>
              <a:rPr lang="sv-SE" sz="1800" i="1" dirty="0" smtClean="0"/>
              <a:t>sökanden/klaganden</a:t>
            </a:r>
            <a:r>
              <a:rPr lang="sv-SE" sz="1800" dirty="0" smtClean="0"/>
              <a:t>) </a:t>
            </a:r>
          </a:p>
          <a:p>
            <a:pPr lvl="1"/>
            <a:r>
              <a:rPr lang="sv-SE" sz="1800" dirty="0" smtClean="0"/>
              <a:t>Myndighetsskydd saknas (hos </a:t>
            </a:r>
            <a:r>
              <a:rPr lang="sv-SE" sz="1800" i="1" dirty="0" smtClean="0"/>
              <a:t>sökanden/klaganden)</a:t>
            </a:r>
            <a:r>
              <a:rPr lang="sv-SE" sz="1800" dirty="0" smtClean="0"/>
              <a:t> </a:t>
            </a:r>
          </a:p>
          <a:p>
            <a:pPr lvl="1"/>
            <a:r>
              <a:rPr lang="sv-SE" sz="1800" dirty="0" smtClean="0"/>
              <a:t>Internflyktsalternativ (hos </a:t>
            </a:r>
            <a:r>
              <a:rPr lang="sv-SE" sz="1800" i="1" dirty="0" smtClean="0"/>
              <a:t>Migrationsverket</a:t>
            </a:r>
            <a:r>
              <a:rPr lang="sv-SE" sz="1800" dirty="0" smtClean="0"/>
              <a:t>) </a:t>
            </a:r>
            <a:endParaRPr lang="sv-SE" sz="1800" dirty="0"/>
          </a:p>
          <a:p>
            <a:pPr marL="457200" lvl="1" indent="0">
              <a:buNone/>
            </a:pPr>
            <a:endParaRPr lang="sv-SE" sz="2400" dirty="0" smtClean="0"/>
          </a:p>
          <a:p>
            <a:pPr marL="457200" lvl="1" indent="0">
              <a:buNone/>
            </a:pPr>
            <a:r>
              <a:rPr lang="sv-SE" sz="2400" dirty="0" smtClean="0"/>
              <a:t>Beviskrav</a:t>
            </a:r>
          </a:p>
          <a:p>
            <a:pPr marL="457200" lvl="1" indent="0">
              <a:buNone/>
            </a:pPr>
            <a:endParaRPr lang="sv-SE" sz="2400" dirty="0" smtClean="0"/>
          </a:p>
          <a:p>
            <a:pPr lvl="1"/>
            <a:r>
              <a:rPr lang="sv-SE" sz="1800" dirty="0" smtClean="0"/>
              <a:t>Identitet och hemvist – sannolikhet</a:t>
            </a:r>
          </a:p>
          <a:p>
            <a:pPr lvl="1"/>
            <a:r>
              <a:rPr lang="sv-SE" sz="1800" dirty="0" smtClean="0"/>
              <a:t>Skyddsbehovet ska vara sannolikt vid en framåtsyftande bedömning </a:t>
            </a:r>
          </a:p>
          <a:p>
            <a:pPr marL="457200" lvl="1" indent="0">
              <a:buNone/>
            </a:pPr>
            <a:endParaRPr lang="sv-SE" sz="1800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	</a:t>
            </a:r>
            <a:endParaRPr lang="sv-SE" sz="1300" dirty="0"/>
          </a:p>
        </p:txBody>
      </p:sp>
    </p:spTree>
    <p:extLst>
      <p:ext uri="{BB962C8B-B14F-4D97-AF65-F5344CB8AC3E}">
        <p14:creationId xmlns:p14="http://schemas.microsoft.com/office/powerpoint/2010/main" val="1839984321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Varför bedöms trovärdigheten i förhandling?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v-SE" dirty="0" smtClean="0"/>
              <a:t>Skyddsstatus och uppehållstillstånd medges om identitet, ursprung och skyddsbehov framstår som sannolika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dirty="0" smtClean="0"/>
              <a:t>Om skyddsbehovet bedömts inte vara sannolikt: trovärdigheten i sökandens utsaga värderas närmare, främst om skälen är </a:t>
            </a:r>
            <a:r>
              <a:rPr lang="sv-SE" i="1" dirty="0" smtClean="0"/>
              <a:t>tillräckliga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dirty="0" smtClean="0"/>
              <a:t>Tillräckliga skäl normalt en individuell, aktuell och allvarlig hotbild - med beaktande av möjligheterna i hemlandet till nationellt skydd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dirty="0" smtClean="0"/>
              <a:t>Skyddet i hemlandet: är hotbilden allvarlig även när hänsyn tas till myndighetsskydd (SGD art. 7) eller  internflyktsalternativ (SGD art. 8)?</a:t>
            </a:r>
          </a:p>
          <a:p>
            <a:pPr marL="0" lvl="2" indent="0">
              <a:spcAft>
                <a:spcPct val="20000"/>
              </a:spcAft>
              <a:buNone/>
            </a:pPr>
            <a:r>
              <a:rPr lang="sv-SE" altLang="sv-SE" dirty="0" smtClean="0"/>
              <a:t> </a:t>
            </a:r>
            <a:endParaRPr lang="sv-SE" altLang="sv-SE" dirty="0"/>
          </a:p>
          <a:p>
            <a:pPr>
              <a:buFont typeface="Wingdings" panose="05000000000000000000" pitchFamily="2" charset="2"/>
              <a:buChar char="q"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	</a:t>
            </a:r>
            <a:endParaRPr lang="sv-SE" sz="1300" dirty="0"/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Kan vi avstå från att bedöma trovärdigheten i muntlig förhandling?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altLang="sv-SE" dirty="0" smtClean="0"/>
              <a:t>	Målet handläggs ”på handlingarna”</a:t>
            </a:r>
          </a:p>
          <a:p>
            <a:pPr marL="0" indent="0">
              <a:buNone/>
            </a:pPr>
            <a:r>
              <a:rPr lang="sv-SE" altLang="sv-SE" dirty="0" smtClean="0"/>
              <a:t>	</a:t>
            </a:r>
          </a:p>
          <a:p>
            <a:pPr marL="1085850" lvl="2" indent="-285750">
              <a:buFont typeface="Wingdings" panose="05000000000000000000" pitchFamily="2" charset="2"/>
              <a:buChar char="ü"/>
            </a:pPr>
            <a:r>
              <a:rPr lang="sv-SE" altLang="sv-SE" sz="2400" dirty="0" smtClean="0"/>
              <a:t>Processen i princip skriftlig </a:t>
            </a:r>
            <a:r>
              <a:rPr lang="sv-SE" altLang="sv-SE" dirty="0" smtClean="0"/>
              <a:t>(16 kap. 5 § utlänningslagen, jfr 9 § förvaltningsprocesslagen)   </a:t>
            </a:r>
          </a:p>
          <a:p>
            <a:pPr marL="1085850" lvl="2" indent="-285750">
              <a:buFont typeface="Wingdings" panose="05000000000000000000" pitchFamily="2" charset="2"/>
              <a:buChar char="ü"/>
            </a:pPr>
            <a:r>
              <a:rPr lang="sv-SE" altLang="sv-SE" sz="2400" dirty="0"/>
              <a:t>Tillräcklighetsbedömning endast </a:t>
            </a:r>
            <a:r>
              <a:rPr lang="sv-SE" altLang="sv-SE" dirty="0"/>
              <a:t>(MIG 2011:9) </a:t>
            </a:r>
          </a:p>
          <a:p>
            <a:pPr marL="1085850" lvl="2" indent="-285750">
              <a:buFont typeface="Wingdings" panose="05000000000000000000" pitchFamily="2" charset="2"/>
              <a:buChar char="ü"/>
            </a:pPr>
            <a:r>
              <a:rPr lang="sv-SE" altLang="sv-SE" sz="2400" dirty="0" smtClean="0"/>
              <a:t>Står klart att uppgifterna är oförenliga och ”inte överensstämmer med verkligheten” (</a:t>
            </a:r>
            <a:r>
              <a:rPr lang="sv-SE" altLang="sv-SE" dirty="0" smtClean="0"/>
              <a:t>MIG 2009:30) </a:t>
            </a:r>
          </a:p>
          <a:p>
            <a:pPr marL="1085850" lvl="2" indent="-285750">
              <a:buFont typeface="Wingdings" panose="05000000000000000000" pitchFamily="2" charset="2"/>
              <a:buChar char="ü"/>
            </a:pPr>
            <a:r>
              <a:rPr lang="sv-SE" altLang="sv-SE" sz="2400" dirty="0" smtClean="0"/>
              <a:t>Skyddsbehovet står klart ändå 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sz="1300" dirty="0"/>
          </a:p>
        </p:txBody>
      </p:sp>
      <p:pic>
        <p:nvPicPr>
          <p:cNvPr id="1026" name="Picture 2" descr="C:\Users\lamagnu\AppData\Local\Microsoft\Windows\Temporary Internet Files\Content.IE5\22UQCR12\MC90031004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871" y="715814"/>
            <a:ext cx="1779588" cy="182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949847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säger Europakonventionen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v-SE" dirty="0" err="1" smtClean="0"/>
              <a:t>Article</a:t>
            </a:r>
            <a:r>
              <a:rPr lang="sv-SE" dirty="0" smtClean="0"/>
              <a:t> 6 </a:t>
            </a:r>
            <a:r>
              <a:rPr lang="sv-SE" dirty="0" err="1" smtClean="0"/>
              <a:t>of</a:t>
            </a:r>
            <a:r>
              <a:rPr lang="sv-SE" dirty="0" smtClean="0"/>
              <a:t> the ECHR </a:t>
            </a:r>
            <a:r>
              <a:rPr lang="sv-SE" dirty="0" err="1" smtClean="0"/>
              <a:t>guarantees</a:t>
            </a:r>
            <a:r>
              <a:rPr lang="sv-SE" dirty="0" smtClean="0"/>
              <a:t> the right </a:t>
            </a:r>
            <a:r>
              <a:rPr lang="sv-SE" dirty="0" err="1" smtClean="0"/>
              <a:t>to</a:t>
            </a:r>
            <a:r>
              <a:rPr lang="sv-SE" dirty="0" smtClean="0"/>
              <a:t> a fair hearing </a:t>
            </a:r>
            <a:r>
              <a:rPr lang="sv-SE" dirty="0" err="1" smtClean="0"/>
              <a:t>before</a:t>
            </a:r>
            <a:r>
              <a:rPr lang="sv-SE" dirty="0" smtClean="0"/>
              <a:t> a </a:t>
            </a:r>
            <a:r>
              <a:rPr lang="sv-SE" dirty="0" err="1" smtClean="0"/>
              <a:t>court</a:t>
            </a:r>
            <a:r>
              <a:rPr lang="sv-SE" dirty="0" smtClean="0"/>
              <a:t>, </a:t>
            </a:r>
            <a:r>
              <a:rPr lang="sv-SE" dirty="0" err="1" smtClean="0"/>
              <a:t>but</a:t>
            </a:r>
            <a:r>
              <a:rPr lang="sv-SE" dirty="0" smtClean="0"/>
              <a:t> </a:t>
            </a:r>
            <a:r>
              <a:rPr lang="sv-SE" dirty="0" err="1" smtClean="0"/>
              <a:t>this</a:t>
            </a:r>
            <a:r>
              <a:rPr lang="sv-SE" dirty="0" smtClean="0"/>
              <a:t> provision has </a:t>
            </a:r>
            <a:r>
              <a:rPr lang="sv-SE" dirty="0" err="1" smtClean="0"/>
              <a:t>been</a:t>
            </a:r>
            <a:r>
              <a:rPr lang="sv-SE" dirty="0" smtClean="0"/>
              <a:t> </a:t>
            </a:r>
            <a:r>
              <a:rPr lang="sv-SE" dirty="0" err="1" smtClean="0"/>
              <a:t>held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be </a:t>
            </a:r>
            <a:r>
              <a:rPr lang="sv-SE" dirty="0" err="1" smtClean="0"/>
              <a:t>inapplicable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asylum</a:t>
            </a:r>
            <a:r>
              <a:rPr lang="sv-SE" dirty="0" smtClean="0"/>
              <a:t>- and immigration </a:t>
            </a:r>
            <a:r>
              <a:rPr lang="sv-SE" dirty="0" err="1" smtClean="0"/>
              <a:t>cases</a:t>
            </a:r>
            <a:r>
              <a:rPr lang="sv-SE" dirty="0" smtClean="0"/>
              <a:t> (</a:t>
            </a:r>
            <a:r>
              <a:rPr lang="sv-SE" sz="1800" dirty="0" err="1" smtClean="0"/>
              <a:t>Maaouia</a:t>
            </a:r>
            <a:r>
              <a:rPr lang="sv-SE" sz="1800" dirty="0" smtClean="0"/>
              <a:t>./.Frankrike, Europadomstolen 1999)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dirty="0" smtClean="0"/>
              <a:t>It is </a:t>
            </a:r>
            <a:r>
              <a:rPr lang="sv-SE" dirty="0" err="1" smtClean="0"/>
              <a:t>article</a:t>
            </a:r>
            <a:r>
              <a:rPr lang="sv-SE" dirty="0" smtClean="0"/>
              <a:t> 13 </a:t>
            </a:r>
            <a:r>
              <a:rPr lang="sv-SE" dirty="0" err="1" smtClean="0"/>
              <a:t>that</a:t>
            </a:r>
            <a:r>
              <a:rPr lang="sv-SE" dirty="0" smtClean="0"/>
              <a:t> is </a:t>
            </a:r>
            <a:r>
              <a:rPr lang="sv-SE" dirty="0" err="1" smtClean="0"/>
              <a:t>applicable</a:t>
            </a:r>
            <a:r>
              <a:rPr lang="sv-SE" dirty="0" smtClean="0"/>
              <a:t> […] and provides the right </a:t>
            </a:r>
            <a:r>
              <a:rPr lang="sv-SE" dirty="0" err="1" smtClean="0"/>
              <a:t>to</a:t>
            </a:r>
            <a:r>
              <a:rPr lang="sv-SE" dirty="0" smtClean="0"/>
              <a:t> an </a:t>
            </a:r>
            <a:r>
              <a:rPr lang="sv-SE" dirty="0" err="1" smtClean="0"/>
              <a:t>effective</a:t>
            </a:r>
            <a:r>
              <a:rPr lang="sv-SE" dirty="0" smtClean="0"/>
              <a:t> </a:t>
            </a:r>
            <a:r>
              <a:rPr lang="sv-SE" dirty="0" err="1" smtClean="0"/>
              <a:t>remedy</a:t>
            </a:r>
            <a:r>
              <a:rPr lang="sv-SE" dirty="0" smtClean="0"/>
              <a:t> </a:t>
            </a:r>
            <a:r>
              <a:rPr lang="sv-SE" dirty="0" err="1" smtClean="0"/>
              <a:t>before</a:t>
            </a:r>
            <a:r>
              <a:rPr lang="sv-SE" dirty="0" smtClean="0"/>
              <a:t> a national </a:t>
            </a:r>
            <a:r>
              <a:rPr lang="sv-SE" dirty="0" err="1" smtClean="0"/>
              <a:t>authority</a:t>
            </a:r>
            <a:r>
              <a:rPr lang="sv-SE" sz="1800" dirty="0" smtClean="0"/>
              <a:t> (</a:t>
            </a:r>
            <a:r>
              <a:rPr lang="sv-SE" sz="1800" dirty="0" err="1" smtClean="0"/>
              <a:t>ECtHR</a:t>
            </a:r>
            <a:r>
              <a:rPr lang="sv-SE" sz="1800" dirty="0" smtClean="0"/>
              <a:t>/FRA, </a:t>
            </a:r>
            <a:r>
              <a:rPr lang="sv-SE" sz="1800" dirty="0" err="1" smtClean="0"/>
              <a:t>Handbook</a:t>
            </a:r>
            <a:r>
              <a:rPr lang="sv-SE" sz="1800" dirty="0" smtClean="0"/>
              <a:t> on </a:t>
            </a:r>
            <a:r>
              <a:rPr lang="sv-SE" sz="1800" dirty="0" err="1" smtClean="0"/>
              <a:t>European</a:t>
            </a:r>
            <a:r>
              <a:rPr lang="sv-SE" sz="1800" dirty="0" smtClean="0"/>
              <a:t> </a:t>
            </a:r>
            <a:r>
              <a:rPr lang="sv-SE" sz="1800" dirty="0" err="1" smtClean="0"/>
              <a:t>law</a:t>
            </a:r>
            <a:r>
              <a:rPr lang="sv-SE" sz="1800" dirty="0" smtClean="0"/>
              <a:t> </a:t>
            </a:r>
            <a:r>
              <a:rPr lang="sv-SE" sz="1800" dirty="0" err="1" smtClean="0"/>
              <a:t>relating</a:t>
            </a:r>
            <a:r>
              <a:rPr lang="sv-SE" sz="1800" dirty="0" smtClean="0"/>
              <a:t> </a:t>
            </a:r>
            <a:r>
              <a:rPr lang="sv-SE" sz="1800" dirty="0" err="1" smtClean="0"/>
              <a:t>to</a:t>
            </a:r>
            <a:r>
              <a:rPr lang="sv-SE" sz="1800" dirty="0" smtClean="0"/>
              <a:t> </a:t>
            </a:r>
            <a:r>
              <a:rPr lang="sv-SE" sz="1800" dirty="0" err="1" smtClean="0"/>
              <a:t>asylum</a:t>
            </a:r>
            <a:r>
              <a:rPr lang="sv-SE" sz="1800" dirty="0" smtClean="0"/>
              <a:t>, </a:t>
            </a:r>
            <a:r>
              <a:rPr lang="sv-SE" sz="1800" dirty="0" err="1" smtClean="0"/>
              <a:t>borders</a:t>
            </a:r>
            <a:r>
              <a:rPr lang="sv-SE" sz="1800" dirty="0" smtClean="0"/>
              <a:t> and immigration, 2013, MSS./. Belgien och Grekland, Europadomstolen 2011 - om ”over the board-</a:t>
            </a:r>
            <a:r>
              <a:rPr lang="sv-SE" sz="1800" dirty="0" err="1" smtClean="0"/>
              <a:t>deficiencies</a:t>
            </a:r>
            <a:r>
              <a:rPr lang="sv-SE" sz="1800" dirty="0" smtClean="0"/>
              <a:t>” i nationellt mottagnings och asyl- system) </a:t>
            </a:r>
            <a:endParaRPr lang="sv-SE" sz="18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sz="1300" dirty="0"/>
          </a:p>
        </p:txBody>
      </p:sp>
    </p:spTree>
    <p:extLst>
      <p:ext uri="{BB962C8B-B14F-4D97-AF65-F5344CB8AC3E}">
        <p14:creationId xmlns:p14="http://schemas.microsoft.com/office/powerpoint/2010/main" val="440724265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Praktiskt inför förhandlingen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Oftast en fördel om barn inte är med</a:t>
            </a:r>
          </a:p>
          <a:p>
            <a:r>
              <a:rPr lang="sv-SE" dirty="0" smtClean="0"/>
              <a:t>Särskilt olämpligt med barn i viss ”mellanålder” </a:t>
            </a:r>
            <a:r>
              <a:rPr lang="sv-SE" sz="1800" dirty="0" smtClean="0"/>
              <a:t>(ca tre – tolv år) </a:t>
            </a:r>
          </a:p>
          <a:p>
            <a:r>
              <a:rPr lang="sv-SE" dirty="0" smtClean="0"/>
              <a:t>Skriftlig bevisning och vittne anmäls före MF </a:t>
            </a:r>
            <a:r>
              <a:rPr lang="sv-SE" sz="1800" dirty="0" smtClean="0"/>
              <a:t>(ca 14 d.)</a:t>
            </a:r>
          </a:p>
          <a:p>
            <a:r>
              <a:rPr lang="sv-SE" dirty="0" smtClean="0"/>
              <a:t>Vad ska visas med handlingarna respektive förhöret?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	</a:t>
            </a:r>
            <a:endParaRPr lang="sv-SE" sz="1300" dirty="0"/>
          </a:p>
        </p:txBody>
      </p:sp>
      <p:pic>
        <p:nvPicPr>
          <p:cNvPr id="2050" name="Picture 2" descr="C:\Users\lamagnu\AppData\Local\Microsoft\Windows\Temporary Internet Files\Content.IE5\XVARO8YA\MC90005622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988" y="4100513"/>
            <a:ext cx="1674812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6743711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Samtalet i förhandlingen 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v-SE" i="1" dirty="0" smtClean="0"/>
              <a:t>Vad </a:t>
            </a:r>
            <a:r>
              <a:rPr lang="sv-SE" dirty="0" smtClean="0"/>
              <a:t>som sägs är viktigare än </a:t>
            </a:r>
            <a:r>
              <a:rPr lang="sv-SE" i="1" dirty="0" smtClean="0"/>
              <a:t>hur </a:t>
            </a:r>
            <a:r>
              <a:rPr lang="sv-SE" dirty="0" smtClean="0"/>
              <a:t>det sägs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dirty="0" smtClean="0"/>
              <a:t>Värdet av ledande frågor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dirty="0" smtClean="0"/>
              <a:t>Värdet av öppna frågor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dirty="0" smtClean="0"/>
              <a:t>Barnförhandlingar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	</a:t>
            </a:r>
            <a:endParaRPr lang="sv-SE" sz="1300" dirty="0"/>
          </a:p>
        </p:txBody>
      </p:sp>
      <p:pic>
        <p:nvPicPr>
          <p:cNvPr id="4098" name="Picture 2" descr="C:\Users\lamagnu\AppData\Local\Microsoft\Windows\Temporary Internet Files\Content.IE5\22UQCR12\MP90044243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1" y="3356992"/>
            <a:ext cx="10418787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660756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trovärdighet och varför används termen?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929411"/>
          </a:xfrm>
        </p:spPr>
        <p:txBody>
          <a:bodyPr/>
          <a:lstStyle/>
          <a:p>
            <a:r>
              <a:rPr lang="sv-SE" dirty="0" smtClean="0"/>
              <a:t>Internationellt färgat begrepp: ”is </a:t>
            </a:r>
            <a:r>
              <a:rPr lang="sv-SE" dirty="0" err="1" smtClean="0"/>
              <a:t>satisfied</a:t>
            </a:r>
            <a:r>
              <a:rPr lang="sv-SE" dirty="0" smtClean="0"/>
              <a:t> as </a:t>
            </a:r>
            <a:r>
              <a:rPr lang="sv-SE" dirty="0" err="1" smtClean="0"/>
              <a:t>to</a:t>
            </a:r>
            <a:r>
              <a:rPr lang="sv-SE" dirty="0" smtClean="0"/>
              <a:t> the </a:t>
            </a:r>
            <a:r>
              <a:rPr lang="sv-SE" dirty="0" err="1" smtClean="0"/>
              <a:t>applicant´s</a:t>
            </a:r>
            <a:r>
              <a:rPr lang="sv-SE" dirty="0" smtClean="0"/>
              <a:t>  general </a:t>
            </a:r>
            <a:r>
              <a:rPr lang="sv-SE" dirty="0" err="1" smtClean="0"/>
              <a:t>credibility</a:t>
            </a:r>
            <a:r>
              <a:rPr lang="sv-SE" dirty="0" smtClean="0"/>
              <a:t>” eller ”the general </a:t>
            </a:r>
            <a:r>
              <a:rPr lang="sv-SE" dirty="0" err="1" smtClean="0"/>
              <a:t>credibility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</a:t>
            </a:r>
            <a:r>
              <a:rPr lang="sv-SE" dirty="0" err="1" smtClean="0"/>
              <a:t>applicant</a:t>
            </a:r>
            <a:r>
              <a:rPr lang="sv-SE" dirty="0" smtClean="0"/>
              <a:t> has </a:t>
            </a:r>
            <a:r>
              <a:rPr lang="sv-SE" dirty="0" err="1" smtClean="0"/>
              <a:t>been</a:t>
            </a:r>
            <a:r>
              <a:rPr lang="sv-SE" dirty="0" smtClean="0"/>
              <a:t> </a:t>
            </a:r>
            <a:r>
              <a:rPr lang="sv-SE" dirty="0" err="1" smtClean="0"/>
              <a:t>established</a:t>
            </a:r>
            <a:r>
              <a:rPr lang="sv-SE" dirty="0" smtClean="0"/>
              <a:t>” </a:t>
            </a:r>
          </a:p>
          <a:p>
            <a:pPr marL="0" indent="0">
              <a:buNone/>
            </a:pPr>
            <a:r>
              <a:rPr lang="sv-SE" sz="1800" dirty="0" smtClean="0"/>
              <a:t>UNHCR:s handbok par. 204 och SGD art. 4.5 e), även </a:t>
            </a:r>
            <a:r>
              <a:rPr lang="sv-SE" sz="1800" dirty="0" err="1" smtClean="0"/>
              <a:t>Miöd:s</a:t>
            </a:r>
            <a:r>
              <a:rPr lang="sv-SE" sz="1800" dirty="0" smtClean="0"/>
              <a:t> avgörande MIG 2007:12</a:t>
            </a:r>
          </a:p>
          <a:p>
            <a:r>
              <a:rPr lang="sv-SE" dirty="0" smtClean="0"/>
              <a:t>Uppgiften snarare att identifiera trovärdiga påståenden (</a:t>
            </a:r>
            <a:r>
              <a:rPr lang="en-US" dirty="0" smtClean="0"/>
              <a:t>the </a:t>
            </a:r>
            <a:r>
              <a:rPr lang="en-US" dirty="0"/>
              <a:t>credibility of the applicant's </a:t>
            </a:r>
            <a:r>
              <a:rPr lang="en-US" dirty="0" smtClean="0"/>
              <a:t>statements) </a:t>
            </a:r>
            <a:r>
              <a:rPr lang="sv-SE" dirty="0" smtClean="0"/>
              <a:t>och andra bevis för behovet av skydd </a:t>
            </a:r>
          </a:p>
          <a:p>
            <a:pPr marL="0" indent="0">
              <a:buNone/>
            </a:pPr>
            <a:r>
              <a:rPr lang="sv-SE" sz="1800" dirty="0" err="1" smtClean="0"/>
              <a:t>Credibility</a:t>
            </a:r>
            <a:r>
              <a:rPr lang="sv-SE" sz="1800" dirty="0" smtClean="0"/>
              <a:t> </a:t>
            </a:r>
            <a:r>
              <a:rPr lang="sv-SE" sz="1800" dirty="0" err="1"/>
              <a:t>A</a:t>
            </a:r>
            <a:r>
              <a:rPr lang="sv-SE" sz="1800" dirty="0" err="1" smtClean="0"/>
              <a:t>ssessment</a:t>
            </a:r>
            <a:r>
              <a:rPr lang="sv-SE" sz="1800" dirty="0" smtClean="0"/>
              <a:t> in </a:t>
            </a:r>
            <a:r>
              <a:rPr lang="sv-SE" sz="1800" dirty="0" err="1" smtClean="0"/>
              <a:t>Asylum</a:t>
            </a:r>
            <a:r>
              <a:rPr lang="sv-SE" sz="1800" dirty="0" smtClean="0"/>
              <a:t> </a:t>
            </a:r>
            <a:r>
              <a:rPr lang="sv-SE" sz="1800" dirty="0" err="1" smtClean="0"/>
              <a:t>Procedures</a:t>
            </a:r>
            <a:r>
              <a:rPr lang="sv-SE" sz="1800" dirty="0" smtClean="0"/>
              <a:t>, </a:t>
            </a:r>
            <a:r>
              <a:rPr lang="sv-SE" sz="1800" dirty="0" err="1" smtClean="0"/>
              <a:t>Volume</a:t>
            </a:r>
            <a:r>
              <a:rPr lang="sv-SE" sz="1800" dirty="0" smtClean="0"/>
              <a:t> 1 2013, s. 22  och UNHCR:s handbok par. 195. </a:t>
            </a:r>
          </a:p>
          <a:p>
            <a:r>
              <a:rPr lang="sv-SE" dirty="0" smtClean="0"/>
              <a:t>Är m.a.o. uppgifterna värda att tro på?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	</a:t>
            </a:r>
            <a:endParaRPr lang="sv-SE" sz="1300" dirty="0"/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Tecken på att uppgifterna är trovärdiga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Detaljerad utsaga</a:t>
            </a:r>
          </a:p>
          <a:p>
            <a:pPr marL="0" lvl="1" indent="0">
              <a:spcAft>
                <a:spcPct val="20000"/>
              </a:spcAft>
              <a:buNone/>
            </a:pPr>
            <a:r>
              <a:rPr lang="sv-SE" dirty="0"/>
              <a:t>	</a:t>
            </a:r>
            <a:r>
              <a:rPr lang="sv-SE" sz="1800" dirty="0" smtClean="0"/>
              <a:t>(detaljeringsgraden </a:t>
            </a:r>
            <a:r>
              <a:rPr lang="sv-SE" sz="1800" dirty="0"/>
              <a:t>har </a:t>
            </a:r>
            <a:r>
              <a:rPr lang="sv-SE" sz="1800" dirty="0" smtClean="0"/>
              <a:t>ett förklaringsvärde </a:t>
            </a:r>
            <a:r>
              <a:rPr lang="sv-SE" sz="1800" dirty="0"/>
              <a:t>när det </a:t>
            </a:r>
            <a:r>
              <a:rPr lang="sv-SE" sz="1800" dirty="0" smtClean="0"/>
              <a:t>gäller att skilja 	en falsk redogörelse för vissa minnen från en äkta sådan; Pär Anders 	</a:t>
            </a:r>
            <a:r>
              <a:rPr lang="sv-SE" sz="1800" dirty="0" err="1" smtClean="0"/>
              <a:t>Granhag</a:t>
            </a:r>
            <a:r>
              <a:rPr lang="sv-SE" sz="1800" dirty="0" smtClean="0"/>
              <a:t>, Psykologiska institutionen vid Göteborgs universitet 	och 	</a:t>
            </a:r>
            <a:r>
              <a:rPr lang="sv-SE" sz="1800" dirty="0" err="1" smtClean="0"/>
              <a:t>Gábor</a:t>
            </a:r>
            <a:r>
              <a:rPr lang="sv-SE" sz="1800" dirty="0" smtClean="0"/>
              <a:t> </a:t>
            </a:r>
            <a:r>
              <a:rPr lang="sv-SE" sz="1800" dirty="0" err="1" smtClean="0"/>
              <a:t>Gyulay</a:t>
            </a:r>
            <a:r>
              <a:rPr lang="sv-SE" sz="1800" dirty="0" smtClean="0"/>
              <a:t>, Ungerska Helsingforskommittén)   </a:t>
            </a:r>
            <a:endParaRPr lang="sv-SE" sz="1800" dirty="0"/>
          </a:p>
          <a:p>
            <a:r>
              <a:rPr lang="sv-SE" dirty="0" smtClean="0"/>
              <a:t>Sammanhängande uppgifter </a:t>
            </a:r>
            <a:r>
              <a:rPr lang="sv-SE" sz="1800" dirty="0" smtClean="0"/>
              <a:t>(SGD </a:t>
            </a:r>
            <a:r>
              <a:rPr lang="sv-SE" sz="1800" dirty="0"/>
              <a:t>art. 4.5 c och UNHCR:s handbok par. </a:t>
            </a:r>
            <a:r>
              <a:rPr lang="sv-SE" sz="1800" dirty="0" smtClean="0"/>
              <a:t>204). Det avses inte att utsagan ska vara helt oförändrad eller statisk. Bl.a. avses frånvaro av inbördes motstridiga uppgifter och att </a:t>
            </a:r>
            <a:r>
              <a:rPr lang="sv-SE" sz="1800" i="1" dirty="0" smtClean="0"/>
              <a:t>huvuddragen</a:t>
            </a:r>
            <a:r>
              <a:rPr lang="sv-SE" sz="1800" dirty="0" smtClean="0"/>
              <a:t> i det berättade är desamma </a:t>
            </a:r>
            <a:endParaRPr lang="sv-SE" sz="1800" dirty="0"/>
          </a:p>
          <a:p>
            <a:r>
              <a:rPr lang="sv-SE" dirty="0" smtClean="0"/>
              <a:t>Rimliga uppgifter </a:t>
            </a:r>
            <a:r>
              <a:rPr lang="sv-SE" sz="1800" dirty="0" smtClean="0"/>
              <a:t>(</a:t>
            </a:r>
            <a:r>
              <a:rPr lang="sv-SE" sz="1800" dirty="0" err="1" smtClean="0"/>
              <a:t>a.s</a:t>
            </a:r>
            <a:r>
              <a:rPr lang="sv-SE" sz="1800" dirty="0" smtClean="0"/>
              <a:t>.)</a:t>
            </a:r>
          </a:p>
          <a:p>
            <a:r>
              <a:rPr lang="sv-SE" dirty="0" smtClean="0"/>
              <a:t>Uppgifter förenliga med allmänt kända fakta el. landinformation </a:t>
            </a:r>
            <a:r>
              <a:rPr lang="sv-SE" sz="1800" dirty="0" smtClean="0"/>
              <a:t>(</a:t>
            </a:r>
            <a:r>
              <a:rPr lang="sv-SE" sz="1800" dirty="0" err="1" smtClean="0"/>
              <a:t>a.s</a:t>
            </a:r>
            <a:r>
              <a:rPr lang="sv-SE" sz="1800" dirty="0" smtClean="0"/>
              <a:t>.)</a:t>
            </a:r>
          </a:p>
          <a:p>
            <a:endParaRPr lang="sv-SE" dirty="0" smtClean="0"/>
          </a:p>
          <a:p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	</a:t>
            </a:r>
            <a:endParaRPr lang="sv-SE" sz="1300" dirty="0"/>
          </a:p>
        </p:txBody>
      </p:sp>
    </p:spTree>
    <p:extLst>
      <p:ext uri="{BB962C8B-B14F-4D97-AF65-F5344CB8AC3E}">
        <p14:creationId xmlns:p14="http://schemas.microsoft.com/office/powerpoint/2010/main" val="622247362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rundmall_domstolsakademin">
  <a:themeElements>
    <a:clrScheme name="mall_sverigesdomstolar_v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ll_sverigesdomstolar_v0">
      <a:majorFont>
        <a:latin typeface="Garamond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CC666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v-S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CC666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v-S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mall_sverigesdomstolar_v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Grundmall_domstolsakademin</Template>
  <TotalTime>1819</TotalTime>
  <Words>801</Words>
  <Application>Microsoft Macintosh PowerPoint</Application>
  <PresentationFormat>Bildspel på skärmen (4:3)</PresentationFormat>
  <Paragraphs>106</Paragraphs>
  <Slides>13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4" baseType="lpstr">
      <vt:lpstr>Grundmall_domstolsakademin</vt:lpstr>
      <vt:lpstr> Särskilt om den muntliga förhandlingen</vt:lpstr>
      <vt:lpstr>Bevisbörda och beviskrav igen </vt:lpstr>
      <vt:lpstr>Varför bedöms trovärdigheten i förhandling?</vt:lpstr>
      <vt:lpstr>Kan vi avstå från att bedöma trovärdigheten i muntlig förhandling?</vt:lpstr>
      <vt:lpstr>Vad säger Europakonventionen</vt:lpstr>
      <vt:lpstr>Praktiskt inför förhandlingen</vt:lpstr>
      <vt:lpstr>Samtalet i förhandlingen  </vt:lpstr>
      <vt:lpstr>Vad är trovärdighet och varför används termen?</vt:lpstr>
      <vt:lpstr>Tecken på att uppgifterna är trovärdiga </vt:lpstr>
      <vt:lpstr>Tecken på att uppgifterna inte är trovärdiga</vt:lpstr>
      <vt:lpstr>Andra egenskaper hos utsagan  </vt:lpstr>
      <vt:lpstr>Egenskaper hos utsagan som är svårvärderade</vt:lpstr>
      <vt:lpstr> Sådant man bör undvika att fästa avseende vid    </vt:lpstr>
    </vt:vector>
  </TitlesOfParts>
  <Company>Sveriges Domstolar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Johan Kylenfelt</dc:creator>
  <cp:lastModifiedBy>Johan Sanner</cp:lastModifiedBy>
  <cp:revision>238</cp:revision>
  <dcterms:created xsi:type="dcterms:W3CDTF">2011-03-24T12:53:13Z</dcterms:created>
  <dcterms:modified xsi:type="dcterms:W3CDTF">2014-11-30T11:19:44Z</dcterms:modified>
</cp:coreProperties>
</file>